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9" r:id="rId23"/>
    <p:sldId id="277" r:id="rId24"/>
    <p:sldId id="278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F4AE55-0310-47A5-913E-984435D464BD}">
  <a:tblStyle styleId="{D5F4AE55-0310-47A5-913E-984435D464BD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B1DCAC6-491C-41BF-9219-2DCDB94FDF5E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D6992A2-DCFC-4D62-AF43-E175EF1EC788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B41C145-52D9-4553-ADE3-EE994F8F4405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9C4D8D9-8344-45F7-A771-F48E2B01AA9E}" styleName="Table_4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9B761A3-5D5A-47DA-92F9-BCCBEAF6CDBB}" styleName="Table_5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7F5FF23-3F0E-402B-A4EF-330220CA4D5E}" styleName="Table_6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A050127-D2B3-4C02-A847-04DBC8EBC1F4}" styleName="Table_7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9733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Juweek Adolphe, University of Georgia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Ressi Miranda, Mount Holyoke College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Zhaoyu Li and Dr. Yi Shang, University of Missouri-Columbia</a:t>
            </a:r>
          </a:p>
        </p:txBody>
      </p:sp>
    </p:spTree>
    <p:extLst>
      <p:ext uri="{BB962C8B-B14F-4D97-AF65-F5344CB8AC3E}">
        <p14:creationId xmlns:p14="http://schemas.microsoft.com/office/powerpoint/2010/main" val="371029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25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751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325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24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373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293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097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613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486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55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139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930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403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604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56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5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78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66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168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00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316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55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ntiwordnet.isti.cnr.i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 dirty="0"/>
              <a:t>Finding Correlations Between Geographical Twitter Sentiment and Stock Prices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9906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 i="0" dirty="0"/>
              <a:t>Undergraduate Researchers: Juweek </a:t>
            </a:r>
            <a:r>
              <a:rPr lang="en" i="0" dirty="0" smtClean="0"/>
              <a:t>Adolphe </a:t>
            </a:r>
            <a:endParaRPr lang="en" i="0" dirty="0"/>
          </a:p>
          <a:p>
            <a:pPr algn="l" rtl="0">
              <a:spcBef>
                <a:spcPts val="0"/>
              </a:spcBef>
              <a:buNone/>
            </a:pPr>
            <a:r>
              <a:rPr lang="en" i="0" dirty="0"/>
              <a:t>         	                                        Ressi </a:t>
            </a:r>
            <a:r>
              <a:rPr lang="en" i="0" dirty="0" smtClean="0"/>
              <a:t>Miranda</a:t>
            </a:r>
            <a:endParaRPr lang="en" i="0" dirty="0"/>
          </a:p>
          <a:p>
            <a:pPr algn="l" rtl="0">
              <a:spcBef>
                <a:spcPts val="0"/>
              </a:spcBef>
              <a:buNone/>
            </a:pPr>
            <a:r>
              <a:rPr lang="en" i="0" dirty="0"/>
              <a:t>    Graduate Student Mentor: Zhaoyu Li</a:t>
            </a:r>
          </a:p>
          <a:p>
            <a:pPr algn="l">
              <a:spcBef>
                <a:spcPts val="0"/>
              </a:spcBef>
              <a:buNone/>
            </a:pPr>
            <a:r>
              <a:rPr lang="en" i="0" dirty="0"/>
              <a:t>                      Faculty Advisor: Dr. Yi Shang</a:t>
            </a:r>
          </a:p>
        </p:txBody>
      </p:sp>
      <p:pic>
        <p:nvPicPr>
          <p:cNvPr id="1026" name="Picture 2" descr="https://encrypted-tbn0.gstatic.com/images?q=tbn:ANd9GcS22HTbGF6cmR3ufAH_tb0ZtuxW45hlHO6a1pfhaiarkpFR3PVOsD-8r0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8" y="3273028"/>
            <a:ext cx="812242" cy="14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QJAOqxboF2ZwZEaouzRJMlpXjdjxpavRCtewVCUAoYuVgLHxe7BKARVCC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87" y="3077253"/>
            <a:ext cx="1401082" cy="97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en/6/69/MountHolyokeSe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7" y="3984172"/>
            <a:ext cx="1096963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Lexicon Based Approach Explained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Tweet Example:“going to mcdonald's with mah friends today and i need to    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1800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</a:t>
            </a:r>
            <a:r>
              <a:rPr lang="en" sz="1800" b="1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</a:t>
            </a:r>
            <a:r>
              <a:rPr lang="en" sz="1800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what toy i should get with my happy meal</a:t>
            </a:r>
            <a:r>
              <a:rPr lang="en" sz="1800" b="1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rtl="0">
              <a:spcBef>
                <a:spcPts val="0"/>
              </a:spcBef>
              <a:buNone/>
            </a:pPr>
            <a:endParaRPr sz="1100" b="1">
              <a:solidFill>
                <a:srgbClr val="292F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0"/>
              </a:spcBef>
              <a:buNone/>
            </a:pPr>
            <a:endParaRPr sz="1100" b="1">
              <a:solidFill>
                <a:srgbClr val="292F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69" name="Shape 169"/>
          <p:cNvGraphicFramePr/>
          <p:nvPr/>
        </p:nvGraphicFramePr>
        <p:xfrm>
          <a:off x="631575" y="2153009"/>
          <a:ext cx="8012425" cy="2712660"/>
        </p:xfrm>
        <a:graphic>
          <a:graphicData uri="http://schemas.openxmlformats.org/drawingml/2006/table">
            <a:tbl>
              <a:tblPr>
                <a:noFill/>
                <a:tableStyleId>{D5F4AE55-0310-47A5-913E-984435D464BD}</a:tableStyleId>
              </a:tblPr>
              <a:tblGrid>
                <a:gridCol w="2861425"/>
                <a:gridCol w="2395600"/>
                <a:gridCol w="2755400"/>
              </a:tblGrid>
              <a:tr h="3467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Positive Score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Negative Score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Word: know</a:t>
                      </a:r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0.375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0.625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know, </a:t>
                      </a:r>
                      <a:r>
                        <a:rPr lang="en" i="1"/>
                        <a:t>recognize, acknowledge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know, </a:t>
                      </a:r>
                      <a:r>
                        <a:rPr lang="en" i="1"/>
                        <a:t>cognize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know, </a:t>
                      </a:r>
                      <a:r>
                        <a:rPr lang="en" i="1"/>
                        <a:t>live, experience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70" name="Shape 170"/>
          <p:cNvSpPr txBox="1"/>
          <p:nvPr/>
        </p:nvSpPr>
        <p:spPr>
          <a:xfrm>
            <a:off x="247550" y="4784700"/>
            <a:ext cx="3006600" cy="20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Scores taken from SentiWordNet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Lexicon Based Approach Explained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1453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Tweet Example:“going to mcdonald's with mah friends today and i need to  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</a:t>
            </a:r>
            <a:r>
              <a:rPr lang="en" sz="1800" b="1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</a:t>
            </a:r>
            <a:r>
              <a:rPr lang="en" sz="1800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what toy i should get with my happy meal</a:t>
            </a:r>
            <a:r>
              <a:rPr lang="en" sz="1800" b="1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</p:txBody>
      </p:sp>
      <p:graphicFrame>
        <p:nvGraphicFramePr>
          <p:cNvPr id="177" name="Shape 177"/>
          <p:cNvGraphicFramePr/>
          <p:nvPr/>
        </p:nvGraphicFramePr>
        <p:xfrm>
          <a:off x="621837" y="1982984"/>
          <a:ext cx="8012425" cy="2926020"/>
        </p:xfrm>
        <a:graphic>
          <a:graphicData uri="http://schemas.openxmlformats.org/drawingml/2006/table">
            <a:tbl>
              <a:tblPr>
                <a:noFill/>
                <a:tableStyleId>{BB1DCAC6-491C-41BF-9219-2DCDB94FDF5E}</a:tableStyleId>
              </a:tblPr>
              <a:tblGrid>
                <a:gridCol w="2861425"/>
                <a:gridCol w="2395600"/>
                <a:gridCol w="2755400"/>
              </a:tblGrid>
              <a:tr h="3467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Positive Score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Negative Score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Word: know</a:t>
                      </a:r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0.375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0.625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00FF00"/>
                          </a:solidFill>
                        </a:rPr>
                        <a:t>Average: 0.1625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</a:rPr>
                        <a:t>Average: 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know, </a:t>
                      </a:r>
                      <a:r>
                        <a:rPr lang="en" i="1"/>
                        <a:t>recognize, acknowledge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know, </a:t>
                      </a:r>
                      <a:r>
                        <a:rPr lang="en" i="1"/>
                        <a:t>cognize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know, </a:t>
                      </a:r>
                      <a:r>
                        <a:rPr lang="en" i="1"/>
                        <a:t>live, experience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78" name="Shape 178"/>
          <p:cNvSpPr txBox="1"/>
          <p:nvPr/>
        </p:nvSpPr>
        <p:spPr>
          <a:xfrm>
            <a:off x="247550" y="4784700"/>
            <a:ext cx="3006600" cy="20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Scores taken from SentiWordNet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Shape 183"/>
          <p:cNvGraphicFramePr/>
          <p:nvPr/>
        </p:nvGraphicFramePr>
        <p:xfrm>
          <a:off x="267225" y="304810"/>
          <a:ext cx="3353750" cy="4602300"/>
        </p:xfrm>
        <a:graphic>
          <a:graphicData uri="http://schemas.openxmlformats.org/drawingml/2006/table">
            <a:tbl>
              <a:tblPr>
                <a:noFill/>
                <a:tableStyleId>{1D6992A2-DCFC-4D62-AF43-E175EF1EC788}</a:tableStyleId>
              </a:tblPr>
              <a:tblGrid>
                <a:gridCol w="618525"/>
                <a:gridCol w="603850"/>
                <a:gridCol w="2131375"/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Pos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Neg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Word</a:t>
                      </a:r>
                    </a:p>
                  </a:txBody>
                  <a:tcPr marL="91425" marR="91425" marT="91425" marB="91425"/>
                </a:tc>
              </a:tr>
              <a:tr h="25405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going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going</a:t>
                      </a:r>
                    </a:p>
                  </a:txBody>
                  <a:tcPr marL="91425" marR="91425" marT="91425" marB="91425"/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friends</a:t>
                      </a:r>
                    </a:p>
                  </a:txBody>
                  <a:tcPr marL="91425" marR="91425" marT="91425" marB="91425"/>
                </a:tc>
              </a:tr>
              <a:tr h="412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today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today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today, </a:t>
                      </a:r>
                      <a:r>
                        <a:rPr lang="en" sz="1000" i="1"/>
                        <a:t>nowadays, 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today</a:t>
                      </a:r>
                    </a:p>
                  </a:txBody>
                  <a:tcPr marL="91425" marR="91425" marT="91425" marB="91425"/>
                </a:tc>
              </a:tr>
              <a:tr h="492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0.375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need, </a:t>
                      </a:r>
                      <a:r>
                        <a:rPr lang="en" sz="1000" i="1"/>
                        <a:t>want, require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need, </a:t>
                      </a:r>
                      <a:r>
                        <a:rPr lang="en" sz="1000" i="1"/>
                        <a:t>involve, demand, postulate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need, </a:t>
                      </a:r>
                      <a:r>
                        <a:rPr lang="en" sz="1000" i="1"/>
                        <a:t>motive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need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need, </a:t>
                      </a:r>
                      <a:r>
                        <a:rPr lang="en" sz="1000" i="1"/>
                        <a:t>demand</a:t>
                      </a:r>
                    </a:p>
                  </a:txBody>
                  <a:tcPr marL="91425" marR="91425" marT="91425" marB="91425"/>
                </a:tc>
              </a:tr>
              <a:tr h="8892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0.375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0.625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know, </a:t>
                      </a:r>
                      <a:r>
                        <a:rPr lang="en" sz="1000" i="1"/>
                        <a:t>recognize, acknowledge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know, </a:t>
                      </a:r>
                      <a:r>
                        <a:rPr lang="en" sz="1000" i="1"/>
                        <a:t>cognize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know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know, </a:t>
                      </a:r>
                      <a:r>
                        <a:rPr lang="en" sz="1000" i="1"/>
                        <a:t>live, experience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know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know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know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know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84" name="Shape 184"/>
          <p:cNvGraphicFramePr/>
          <p:nvPr/>
        </p:nvGraphicFramePr>
        <p:xfrm>
          <a:off x="3750275" y="10"/>
          <a:ext cx="2895925" cy="5242500"/>
        </p:xfrm>
        <a:graphic>
          <a:graphicData uri="http://schemas.openxmlformats.org/drawingml/2006/table">
            <a:tbl>
              <a:tblPr>
                <a:noFill/>
                <a:tableStyleId>{0B41C145-52D9-4553-ADE3-EE994F8F4405}</a:tableStyleId>
              </a:tblPr>
              <a:tblGrid>
                <a:gridCol w="618525"/>
                <a:gridCol w="603850"/>
                <a:gridCol w="1673550"/>
              </a:tblGrid>
              <a:tr h="7304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toy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toy,</a:t>
                      </a:r>
                      <a:r>
                        <a:rPr lang="en" sz="1000" i="1"/>
                        <a:t> play, fiddle, diddle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toy, </a:t>
                      </a:r>
                      <a:r>
                        <a:rPr lang="en" sz="1000" i="1"/>
                        <a:t>play flirt dally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toy_dog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toy,</a:t>
                      </a:r>
                      <a:r>
                        <a:rPr lang="en" sz="1000" i="1"/>
                        <a:t> miniature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toy,</a:t>
                      </a:r>
                      <a:r>
                        <a:rPr lang="en" sz="1000" i="1"/>
                        <a:t> play thing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toy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toy</a:t>
                      </a:r>
                    </a:p>
                  </a:txBody>
                  <a:tcPr marL="91425" marR="91425" marT="91425" marB="91425"/>
                </a:tc>
              </a:tr>
              <a:tr h="2000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 </a:t>
                      </a:r>
                      <a:r>
                        <a:rPr lang="en" sz="1000" i="1"/>
                        <a:t>caused, simulate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 </a:t>
                      </a:r>
                      <a:r>
                        <a:rPr lang="en" sz="1000" i="1"/>
                        <a:t>dive, aim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 </a:t>
                      </a:r>
                      <a:r>
                        <a:rPr lang="en" sz="1000" i="1"/>
                        <a:t>fix, pay_back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</a:t>
                      </a:r>
                      <a:r>
                        <a:rPr lang="en" sz="1000" i="1"/>
                        <a:t> catch, capture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 </a:t>
                      </a:r>
                      <a:r>
                        <a:rPr lang="en" sz="1000" i="1"/>
                        <a:t>catch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</a:t>
                      </a:r>
                      <a:r>
                        <a:rPr lang="en" sz="1000" i="1"/>
                        <a:t> fetch, convey, bring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 </a:t>
                      </a:r>
                      <a:r>
                        <a:rPr lang="en" sz="1000" i="1"/>
                        <a:t>catch, arrest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</a:t>
                      </a:r>
                      <a:r>
                        <a:rPr lang="en" sz="1000" i="1"/>
                        <a:t> draw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</a:t>
                      </a:r>
                      <a:r>
                        <a:rPr lang="en" sz="1000" i="1"/>
                        <a:t> catch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get_</a:t>
                      </a:r>
                      <a:r>
                        <a:rPr lang="en" sz="1000" i="1"/>
                        <a:t>under_ones_skin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 </a:t>
                      </a:r>
                      <a:r>
                        <a:rPr lang="en" sz="1000" i="1"/>
                        <a:t>come, arrive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</a:t>
                      </a:r>
                      <a:r>
                        <a:rPr lang="en" sz="1000" i="1"/>
                        <a:t> get_off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 </a:t>
                      </a:r>
                      <a:r>
                        <a:rPr lang="en" sz="1000" i="1"/>
                        <a:t>have, experience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 </a:t>
                      </a:r>
                      <a:r>
                        <a:rPr lang="en" sz="1000" i="1"/>
                        <a:t>receive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 </a:t>
                      </a:r>
                      <a:r>
                        <a:rPr lang="en" sz="1000" i="1"/>
                        <a:t>catch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 </a:t>
                      </a:r>
                      <a:r>
                        <a:rPr lang="en" sz="1000" i="1"/>
                        <a:t>catch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 </a:t>
                      </a:r>
                      <a:r>
                        <a:rPr lang="en" sz="1000" i="1"/>
                        <a:t>acquire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get,</a:t>
                      </a:r>
                      <a:r>
                        <a:rPr lang="en" sz="1000" i="1"/>
                        <a:t> make, have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get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185" name="Shape 185"/>
          <p:cNvGraphicFramePr/>
          <p:nvPr/>
        </p:nvGraphicFramePr>
        <p:xfrm>
          <a:off x="6775500" y="715110"/>
          <a:ext cx="2169250" cy="1432500"/>
        </p:xfrm>
        <a:graphic>
          <a:graphicData uri="http://schemas.openxmlformats.org/drawingml/2006/table">
            <a:tbl>
              <a:tblPr>
                <a:noFill/>
                <a:tableStyleId>{29C4D8D9-8344-45F7-A771-F48E2B01AA9E}</a:tableStyleId>
              </a:tblPr>
              <a:tblGrid>
                <a:gridCol w="619800"/>
                <a:gridCol w="557325"/>
                <a:gridCol w="992125"/>
              </a:tblGrid>
              <a:tr h="412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0.125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0.75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0.875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happy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happy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happy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happy, </a:t>
                      </a:r>
                      <a:r>
                        <a:rPr lang="en" sz="1000" i="1"/>
                        <a:t>glad</a:t>
                      </a:r>
                    </a:p>
                  </a:txBody>
                  <a:tcPr marL="91425" marR="91425" marT="91425" marB="91425"/>
                </a:tc>
              </a:tr>
              <a:tr h="3334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meal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meal,</a:t>
                      </a:r>
                      <a:r>
                        <a:rPr lang="en" sz="1000" i="1"/>
                        <a:t> repast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meal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86" name="Shape 186"/>
          <p:cNvSpPr txBox="1"/>
          <p:nvPr/>
        </p:nvSpPr>
        <p:spPr>
          <a:xfrm>
            <a:off x="171350" y="4784700"/>
            <a:ext cx="3006600" cy="20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Scores taken from SentiWordNet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Shape 191"/>
          <p:cNvGraphicFramePr/>
          <p:nvPr/>
        </p:nvGraphicFramePr>
        <p:xfrm>
          <a:off x="952500" y="371250"/>
          <a:ext cx="7239000" cy="4398714"/>
        </p:xfrm>
        <a:graphic>
          <a:graphicData uri="http://schemas.openxmlformats.org/drawingml/2006/table">
            <a:tbl>
              <a:tblPr>
                <a:noFill/>
                <a:tableStyleId>{D9B761A3-5D5A-47DA-92F9-BCCBEAF6CDBB}</a:tableStyleId>
              </a:tblPr>
              <a:tblGrid>
                <a:gridCol w="2413000"/>
                <a:gridCol w="2413000"/>
                <a:gridCol w="2413000"/>
              </a:tblGrid>
              <a:tr h="3970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Positive Average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Negative Average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Word</a:t>
                      </a:r>
                    </a:p>
                  </a:txBody>
                  <a:tcPr marL="91425" marR="91425" marT="91425" marB="91425"/>
                </a:tc>
              </a:tr>
              <a:tr h="3970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0.1625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going</a:t>
                      </a:r>
                    </a:p>
                  </a:txBody>
                  <a:tcPr marL="91425" marR="91425" marT="91425" marB="91425"/>
                </a:tc>
              </a:tr>
              <a:tr h="3970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friends</a:t>
                      </a:r>
                    </a:p>
                  </a:txBody>
                  <a:tcPr marL="91425" marR="91425" marT="91425" marB="91425"/>
                </a:tc>
              </a:tr>
              <a:tr h="3970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0.09375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today</a:t>
                      </a:r>
                    </a:p>
                  </a:txBody>
                  <a:tcPr marL="91425" marR="91425" marT="91425" marB="91425"/>
                </a:tc>
              </a:tr>
              <a:tr h="3970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0.125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0.75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need</a:t>
                      </a:r>
                    </a:p>
                  </a:txBody>
                  <a:tcPr marL="91425" marR="91425" marT="91425" marB="91425"/>
                </a:tc>
              </a:tr>
              <a:tr h="3970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0.175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know</a:t>
                      </a:r>
                    </a:p>
                  </a:txBody>
                  <a:tcPr marL="91425" marR="91425" marT="91425" marB="91425"/>
                </a:tc>
              </a:tr>
              <a:tr h="3970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0.03125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0.03125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toy</a:t>
                      </a:r>
                    </a:p>
                  </a:txBody>
                  <a:tcPr marL="91425" marR="91425" marT="91425" marB="91425"/>
                </a:tc>
              </a:tr>
              <a:tr h="3970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0.03125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0.0104166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get</a:t>
                      </a:r>
                    </a:p>
                  </a:txBody>
                  <a:tcPr marL="91425" marR="91425" marT="91425" marB="91425"/>
                </a:tc>
              </a:tr>
              <a:tr h="3970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0.5625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happy</a:t>
                      </a:r>
                    </a:p>
                  </a:txBody>
                  <a:tcPr marL="91425" marR="91425" marT="91425" marB="91425"/>
                </a:tc>
              </a:tr>
              <a:tr h="3970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meal</a:t>
                      </a:r>
                    </a:p>
                  </a:txBody>
                  <a:tcPr marL="91425" marR="91425" marT="91425" marB="91425"/>
                </a:tc>
              </a:tr>
              <a:tr h="3970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1.18125</a:t>
                      </a: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0.7916666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Total Sentiment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3739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Tweet Example: “going to mcdonald's with mah friends today and i need to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</a:t>
            </a:r>
            <a:r>
              <a:rPr lang="en" sz="1800" b="1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</a:t>
            </a:r>
            <a:r>
              <a:rPr lang="en" sz="1800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</a:t>
            </a:r>
            <a:r>
              <a:rPr lang="en" sz="1800" b="1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800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toy i should get with my happy meal</a:t>
            </a:r>
            <a:r>
              <a:rPr lang="en" sz="1800" b="1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>
                <a:solidFill>
                  <a:srgbClr val="292F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      </a:t>
            </a:r>
            <a:r>
              <a:rPr lang="en" sz="2400" b="1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Positive!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Geographical Location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Filter out by US cities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Choose the top represented cities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assumed self-reported location is valid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Used Google Maps Api to process tweets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Work Flow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3048" y="77800"/>
            <a:ext cx="4189349" cy="4987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Shape 219"/>
          <p:cNvCxnSpPr/>
          <p:nvPr/>
        </p:nvCxnSpPr>
        <p:spPr>
          <a:xfrm>
            <a:off x="4454525" y="1794225"/>
            <a:ext cx="965100" cy="1559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0" name="Shape 220"/>
          <p:cNvCxnSpPr/>
          <p:nvPr/>
        </p:nvCxnSpPr>
        <p:spPr>
          <a:xfrm flipH="1">
            <a:off x="6644774" y="1781850"/>
            <a:ext cx="1286700" cy="1682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Locations Found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297775"/>
            <a:ext cx="4912799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Our Twitter Sample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Cities are highly represented</a:t>
            </a:r>
            <a:r>
              <a:rPr lang="en" dirty="0" smtClean="0"/>
              <a:t>**</a:t>
            </a:r>
            <a:endParaRPr lang="en" dirty="0"/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Does our Twitter Sample have a high representation of the top cities? </a:t>
            </a:r>
          </a:p>
        </p:txBody>
      </p:sp>
      <p:graphicFrame>
        <p:nvGraphicFramePr>
          <p:cNvPr id="209" name="Shape 209"/>
          <p:cNvGraphicFramePr/>
          <p:nvPr>
            <p:extLst>
              <p:ext uri="{D42A27DB-BD31-4B8C-83A1-F6EECF244321}">
                <p14:modId xmlns:p14="http://schemas.microsoft.com/office/powerpoint/2010/main" val="1760042808"/>
              </p:ext>
            </p:extLst>
          </p:nvPr>
        </p:nvGraphicFramePr>
        <p:xfrm>
          <a:off x="6516025" y="2680625"/>
          <a:ext cx="1869050" cy="2397450"/>
        </p:xfrm>
        <a:graphic>
          <a:graphicData uri="http://schemas.openxmlformats.org/drawingml/2006/table">
            <a:tbl>
              <a:tblPr>
                <a:noFill/>
                <a:tableStyleId>{27F5FF23-3F0E-402B-A4EF-330220CA4D5E}</a:tableStyleId>
              </a:tblPr>
              <a:tblGrid>
                <a:gridCol w="1869050"/>
              </a:tblGrid>
              <a:tr h="3995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 dirty="0"/>
                        <a:t>Twitter Top </a:t>
                      </a:r>
                      <a:r>
                        <a:rPr lang="en" b="1" dirty="0" smtClean="0"/>
                        <a:t>Cities*</a:t>
                      </a:r>
                      <a:endParaRPr lang="en" b="1" dirty="0"/>
                    </a:p>
                  </a:txBody>
                  <a:tcPr marL="91425" marR="91425" marT="91425" marB="91425"/>
                </a:tc>
              </a:tr>
              <a:tr h="399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New York, NY</a:t>
                      </a:r>
                    </a:p>
                  </a:txBody>
                  <a:tcPr marL="91425" marR="91425" marT="91425" marB="91425"/>
                </a:tc>
              </a:tr>
              <a:tr h="399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Washington DC</a:t>
                      </a:r>
                    </a:p>
                  </a:txBody>
                  <a:tcPr marL="91425" marR="91425" marT="91425" marB="91425"/>
                </a:tc>
              </a:tr>
              <a:tr h="399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Los Angeles, CA</a:t>
                      </a:r>
                    </a:p>
                  </a:txBody>
                  <a:tcPr marL="91425" marR="91425" marT="91425" marB="91425"/>
                </a:tc>
              </a:tr>
              <a:tr h="399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Chicago, IL</a:t>
                      </a:r>
                    </a:p>
                  </a:txBody>
                  <a:tcPr marL="91425" marR="91425" marT="91425" marB="91425"/>
                </a:tc>
              </a:tr>
              <a:tr h="399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Dallas, TX</a:t>
                      </a: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0" name="Shape 210"/>
          <p:cNvGraphicFramePr/>
          <p:nvPr/>
        </p:nvGraphicFramePr>
        <p:xfrm>
          <a:off x="6512825" y="79425"/>
          <a:ext cx="1869075" cy="2378710"/>
        </p:xfrm>
        <a:graphic>
          <a:graphicData uri="http://schemas.openxmlformats.org/drawingml/2006/table">
            <a:tbl>
              <a:tblPr>
                <a:noFill/>
                <a:tableStyleId>{3A050127-D2B3-4C02-A847-04DBC8EBC1F4}</a:tableStyleId>
              </a:tblPr>
              <a:tblGrid>
                <a:gridCol w="1869075"/>
              </a:tblGrid>
              <a:tr h="3934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Top Cities (GDP)</a:t>
                      </a:r>
                    </a:p>
                  </a:txBody>
                  <a:tcPr marL="91425" marR="91425" marT="91425" marB="91425"/>
                </a:tc>
              </a:tr>
              <a:tr h="396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New York, NY</a:t>
                      </a:r>
                    </a:p>
                  </a:txBody>
                  <a:tcPr marL="91425" marR="91425" marT="91425" marB="91425"/>
                </a:tc>
              </a:tr>
              <a:tr h="396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Los Angeles, CA </a:t>
                      </a:r>
                    </a:p>
                  </a:txBody>
                  <a:tcPr marL="91425" marR="91425" marT="91425" marB="91425"/>
                </a:tc>
              </a:tr>
              <a:tr h="396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Chicago, IL</a:t>
                      </a:r>
                    </a:p>
                  </a:txBody>
                  <a:tcPr marL="91425" marR="91425" marT="91425" marB="91425"/>
                </a:tc>
              </a:tr>
              <a:tr h="396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Houston, TX</a:t>
                      </a:r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</a:tr>
              <a:tr h="396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Washington DC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94816" y="2909048"/>
            <a:ext cx="1268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*Wikipedia.org</a:t>
            </a:r>
            <a:endParaRPr lang="en-US" sz="9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1321"/>
            <a:ext cx="9144000" cy="410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1400"/>
            <a:ext cx="9143998" cy="40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 Project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535353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535353"/>
                </a:solidFill>
              </a:rPr>
              <a:t>Find out whether a specific demographic’s Twitter sentiment has a more significant correlation to a company’s stock price than another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Challenges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Limited time frame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Geographic locations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Different number of tweets/stocks per minute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Larger Twitter Sample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Predicting Stock Price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Correlate the number of followers to stock price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Cities by GDP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*"</a:t>
            </a:r>
            <a:r>
              <a:rPr lang="en-US" sz="1800" dirty="0"/>
              <a:t>List of </a:t>
            </a:r>
            <a:r>
              <a:rPr lang="en-US" sz="1800" dirty="0" smtClean="0"/>
              <a:t>U.S. Metropolitan Areas </a:t>
            </a:r>
            <a:r>
              <a:rPr lang="en-US" sz="1800" dirty="0"/>
              <a:t>by GDP." </a:t>
            </a:r>
            <a:r>
              <a:rPr lang="en-US" sz="1800" i="1" dirty="0"/>
              <a:t>Wikipedia</a:t>
            </a:r>
            <a:r>
              <a:rPr lang="en-US" sz="1800" dirty="0"/>
              <a:t>. Wikimedia Foundation, 22 July 2014. Web. 31 July 2014</a:t>
            </a:r>
            <a:r>
              <a:rPr lang="en-US" sz="1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tx1"/>
                </a:solidFill>
              </a:rPr>
              <a:t>**Mislove</a:t>
            </a:r>
            <a:r>
              <a:rPr lang="en" sz="1800" dirty="0">
                <a:solidFill>
                  <a:schemeClr val="tx1"/>
                </a:solidFill>
              </a:rPr>
              <a:t>, Alan, et al. "Understanding the Demographics of Twitter Users."</a:t>
            </a:r>
            <a:r>
              <a:rPr lang="en" sz="1800" i="1" dirty="0">
                <a:solidFill>
                  <a:schemeClr val="tx1"/>
                </a:solidFill>
              </a:rPr>
              <a:t>ICWSM</a:t>
            </a:r>
            <a:r>
              <a:rPr lang="en" sz="1800" dirty="0">
                <a:solidFill>
                  <a:schemeClr val="tx1"/>
                </a:solidFill>
              </a:rPr>
              <a:t> 11 (2011): 5th.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dirty="0"/>
              <a:t>Faculty Advisor: Dr. Shang Yi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r>
              <a:rPr lang="en" sz="1800" dirty="0"/>
              <a:t>Graduate Student: Zhaoyu Li</a:t>
            </a:r>
          </a:p>
          <a:p>
            <a:pPr rtl="0">
              <a:spcBef>
                <a:spcPts val="0"/>
              </a:spcBef>
              <a:buNone/>
            </a:pPr>
            <a:endParaRPr lang="en-US" sz="1800" dirty="0" smtClean="0"/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rtl="0">
              <a:spcBef>
                <a:spcPts val="0"/>
              </a:spcBef>
              <a:buNone/>
            </a:pPr>
            <a:r>
              <a:rPr lang="en" sz="1800" dirty="0"/>
              <a:t>REU Group &amp; Mentors for their help and support!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dirty="0"/>
              <a:t>University of Missouri</a:t>
            </a:r>
          </a:p>
          <a:p>
            <a:pPr>
              <a:spcBef>
                <a:spcPts val="0"/>
              </a:spcBef>
              <a:buNone/>
            </a:pPr>
            <a:r>
              <a:rPr lang="en" sz="1800" dirty="0"/>
              <a:t>National Science </a:t>
            </a:r>
            <a:r>
              <a:rPr lang="en" sz="1800" dirty="0" smtClean="0"/>
              <a:t>Foundation*</a:t>
            </a:r>
            <a:endParaRPr lang="en" sz="1800" dirty="0"/>
          </a:p>
          <a:p>
            <a:pPr>
              <a:spcBef>
                <a:spcPts val="0"/>
              </a:spcBef>
              <a:buNone/>
            </a:pPr>
            <a:r>
              <a:rPr lang="en" sz="1800" dirty="0" smtClean="0"/>
              <a:t> </a:t>
            </a:r>
          </a:p>
          <a:p>
            <a:r>
              <a:rPr lang="en-US" sz="1200" dirty="0" smtClean="0"/>
              <a:t>*Award Abstract </a:t>
            </a:r>
            <a:r>
              <a:rPr lang="en-US" sz="1200" dirty="0"/>
              <a:t>#1359125 </a:t>
            </a:r>
          </a:p>
          <a:p>
            <a:r>
              <a:rPr lang="en-US" sz="1200" dirty="0" smtClean="0"/>
              <a:t> REU: Research in Consumer Networking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Technologies</a:t>
            </a:r>
            <a:endParaRPr lang="en" sz="1200" dirty="0"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500" y="2850350"/>
            <a:ext cx="2858250" cy="214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6500" y="1221575"/>
            <a:ext cx="699514" cy="104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6500" y="2374137"/>
            <a:ext cx="948924" cy="94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6025" y="3989050"/>
            <a:ext cx="1147524" cy="11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40475" y="4107678"/>
            <a:ext cx="751574" cy="81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800" y="481250"/>
            <a:ext cx="15240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550" y="214975"/>
            <a:ext cx="3270249" cy="219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3635662" y="1067212"/>
            <a:ext cx="358799" cy="334200"/>
          </a:xfrm>
          <a:prstGeom prst="plus">
            <a:avLst>
              <a:gd name="adj" fmla="val 2500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5675" y="1969850"/>
            <a:ext cx="5440475" cy="31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 rot="10800000" flipH="1">
            <a:off x="1299300" y="2741475"/>
            <a:ext cx="1410600" cy="143519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1732375" y="2939325"/>
            <a:ext cx="1249799" cy="43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Correlate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Previous Work</a:t>
            </a:r>
            <a:endParaRPr dirty="0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94" y="1004704"/>
            <a:ext cx="4868975" cy="3154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11425" y="4850475"/>
            <a:ext cx="3303599" cy="2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Sources: Sentidex.com 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3350" y="818375"/>
            <a:ext cx="4328550" cy="26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7162" y="2154700"/>
            <a:ext cx="5389669" cy="31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Tools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Sentiment Analysis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Lexicon based approach 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finding the sentiment of individual words to get total sentiment of sentence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Tweepy Streaming API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Filtered by topic, language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Matplotlib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Graphs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Methodology: Area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Sector: Food &amp; Restaurants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Standard &amp; Poor’s 500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Companies: McDonalds and Starbucks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Key searches: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Ticket Symbol, Keywords, Company Products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Key Words Sample:</a:t>
            </a:r>
          </a:p>
          <a:p>
            <a:pPr marL="1828800" lvl="3" indent="-342900" rtl="0">
              <a:spcBef>
                <a:spcPts val="0"/>
              </a:spcBef>
              <a:buClr>
                <a:schemeClr val="dk2"/>
              </a:buClr>
              <a:buSzPct val="60000"/>
              <a:buFont typeface="Arial"/>
              <a:buChar char="●"/>
            </a:pPr>
            <a:r>
              <a:rPr lang="en"/>
              <a:t>$MCD, Big Mac, McDonalds, Happy Meal</a:t>
            </a:r>
          </a:p>
          <a:p>
            <a:pPr marL="1828800" lvl="3" indent="-342900" rtl="0">
              <a:spcBef>
                <a:spcPts val="0"/>
              </a:spcBef>
              <a:buClr>
                <a:schemeClr val="dk2"/>
              </a:buClr>
              <a:buSzPct val="60000"/>
              <a:buFont typeface="Arial"/>
              <a:buChar char="●"/>
            </a:pPr>
            <a:r>
              <a:rPr lang="en"/>
              <a:t>$SBUX, Starbucks, Caramel Macchiato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Making a Dataset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1453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Other dataset didn’t work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Streamed Tweets for 5 days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/>
              <a:t>Filtered by </a:t>
            </a:r>
            <a:r>
              <a:rPr lang="en"/>
              <a:t>k</a:t>
            </a:r>
            <a:r>
              <a:rPr lang="en" sz="2400"/>
              <a:t>eywords, English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/>
              <a:t>Information Extracted: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company related tweet	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time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self-reported location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username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followers count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Stock Market Data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Google Finance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Stock Price by the minute 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900" y="2444975"/>
            <a:ext cx="6901574" cy="48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Processing Data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Normalize Tweets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Lowercased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Non-alphanumerical characters (@, $, #, etc.)</a:t>
            </a:r>
          </a:p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Sentiment Analysis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lexicon-based approach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Used SentiWordNet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http://sentiwordnet.isti.cnr.it/</a:t>
            </a:r>
            <a:r>
              <a:rPr lang="en"/>
              <a:t>)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910</Words>
  <Application>Microsoft Office PowerPoint</Application>
  <PresentationFormat>On-screen Show (16:9)</PresentationFormat>
  <Paragraphs>403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Helvetica Neue</vt:lpstr>
      <vt:lpstr>Arial</vt:lpstr>
      <vt:lpstr>Courier New</vt:lpstr>
      <vt:lpstr>Georgia</vt:lpstr>
      <vt:lpstr>Wingdings</vt:lpstr>
      <vt:lpstr>sketched</vt:lpstr>
      <vt:lpstr>Finding Correlations Between Geographical Twitter Sentiment and Stock Prices</vt:lpstr>
      <vt:lpstr>Research Project</vt:lpstr>
      <vt:lpstr>PowerPoint Presentation</vt:lpstr>
      <vt:lpstr>Previous Work</vt:lpstr>
      <vt:lpstr>Tools</vt:lpstr>
      <vt:lpstr>Methodology: Area</vt:lpstr>
      <vt:lpstr>Making a Dataset</vt:lpstr>
      <vt:lpstr>Stock Market Data</vt:lpstr>
      <vt:lpstr>Processing Data</vt:lpstr>
      <vt:lpstr>Lexicon Based Approach Explained</vt:lpstr>
      <vt:lpstr>Lexicon Based Approach Explained</vt:lpstr>
      <vt:lpstr>PowerPoint Presentation</vt:lpstr>
      <vt:lpstr>PowerPoint Presentation</vt:lpstr>
      <vt:lpstr>PowerPoint Presentation</vt:lpstr>
      <vt:lpstr>Geographical Location</vt:lpstr>
      <vt:lpstr>Work Flow</vt:lpstr>
      <vt:lpstr>Locations Found</vt:lpstr>
      <vt:lpstr>Results</vt:lpstr>
      <vt:lpstr>Results</vt:lpstr>
      <vt:lpstr>Challenges</vt:lpstr>
      <vt:lpstr>Future Work</vt:lpstr>
      <vt:lpstr>References</vt:lpstr>
      <vt:lpstr>Thank you!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Correlations Between Geographical Twitter Sentiment and Stock Prices</dc:title>
  <dc:creator>Ressi Miranda</dc:creator>
  <cp:lastModifiedBy>Miranda, Ressi Y. (MU-Student)</cp:lastModifiedBy>
  <cp:revision>14</cp:revision>
  <dcterms:modified xsi:type="dcterms:W3CDTF">2014-08-01T14:46:06Z</dcterms:modified>
</cp:coreProperties>
</file>