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1"/>
                </a:solidFill>
              </a:rPr>
              <a:t>Retention vs Initial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4000" lang="en">
                <a:solidFill>
                  <a:srgbClr val="191919"/>
                </a:solidFill>
              </a:rPr>
              <a:t>Investigating Methods of Layering a Mobile Application to Increase its Accessibility to Elderly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2964771" x="685800"/>
            <a:ext cy="2009399" cx="77724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Brian On                 Professor Skubic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Alice Wong     Mentor: Moein Enayati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Chandler Mendenhall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Implementation cont.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0005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700" lang="en"/>
              <a:t>From the complete application, we created two different multi-layered versions of the application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Version A is layered by functionality</a:t>
            </a:r>
          </a:p>
          <a:p>
            <a:pPr rtl="0" lvl="2" indent="-36195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2100" lang="en"/>
              <a:t>Layer 1: access to all pages, but no graphs</a:t>
            </a:r>
          </a:p>
          <a:p>
            <a:pPr rtl="0" lvl="2" indent="-36195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2100" lang="en"/>
              <a:t>Layer 2: Graph display + customizability available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Version B is layered by complexity</a:t>
            </a:r>
          </a:p>
          <a:p>
            <a:pPr rtl="0" lvl="2" indent="-36195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2100" lang="en"/>
              <a:t>Layer 1: access to four graph pages -- no Four Graph Search or graph customizability</a:t>
            </a:r>
          </a:p>
          <a:p>
            <a:pPr lvl="2" indent="-36195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2100" lang="en"/>
              <a:t>Layer 2: Four Graph Search + customizability available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9525" x="466687"/>
            <a:ext cy="5064450" cx="8210627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Study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9846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Conducted at TigerPlace with 10 residents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4 residents used Version A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6 residents used Version B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Two measures: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Objective measure: each task timed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Subjective measure: each participant rated how hard they found the task on a scale of 1 to 5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Study cont. 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000" lang="en"/>
              <a:t>Residents performed 3 sets of 2 tasks (can be composed of several subtasks)</a:t>
            </a:r>
          </a:p>
          <a:p>
            <a:pPr rtl="0" lvl="1" indent="-3556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First set on the first layer</a:t>
            </a:r>
          </a:p>
          <a:p>
            <a:pPr rtl="0" lvl="1" indent="-3556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Second set on the second layer</a:t>
            </a:r>
          </a:p>
          <a:p>
            <a:pPr rtl="0" lvl="1" indent="-3556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Third set after ~5 minute break on second layer</a:t>
            </a:r>
          </a:p>
          <a:p>
            <a:pPr rtl="0" lvl="0" indent="-3556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000" lang="en"/>
              <a:t>First and second sets composed “Initial Task Set”</a:t>
            </a:r>
          </a:p>
          <a:p>
            <a:pPr rtl="0" lvl="1" indent="-3556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The order of the tasks differed depending on version participants used</a:t>
            </a:r>
          </a:p>
          <a:p>
            <a:pPr rtl="0" lvl="1" indent="-3556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Overall tasks were the same</a:t>
            </a:r>
          </a:p>
          <a:p>
            <a:pPr rtl="0" lvl="0" indent="-3556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000" lang="en"/>
              <a:t>Third set composed “Retention Task Set”</a:t>
            </a:r>
          </a:p>
          <a:p>
            <a:pPr rtl="0" lvl="1" indent="-3556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Performed on 2nd layer (full application)</a:t>
            </a:r>
          </a:p>
          <a:p>
            <a:pPr lvl="1" indent="-3556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Same tasks + order for both groups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 Results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Tasks 1 - 6: Initial Task Set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Tasks 7 - 11: Retention Task Set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Order of Initial Task Set tasks depended on version (tasks are displayed in order presented to Version A participants)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887325" x="489075"/>
            <a:ext cy="777700" cx="816585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/>
        </p:nvSpPr>
        <p:spPr>
          <a:xfrm>
            <a:off y="186750" x="5972675"/>
            <a:ext cy="4819500" cx="276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sz="3000" lang="en"/>
              <a:t>Legend:</a:t>
            </a:r>
          </a:p>
          <a:p>
            <a:pPr rtl="0" lvl="0" indent="-406400" marL="45720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800" lang="en">
                <a:solidFill>
                  <a:schemeClr val="dk1"/>
                </a:solidFill>
              </a:rPr>
              <a:t>Tasks 1 - 6:</a:t>
            </a:r>
            <a:r>
              <a:rPr sz="2800" lang="en">
                <a:solidFill>
                  <a:schemeClr val="dk1"/>
                </a:solidFill>
              </a:rPr>
              <a:t> Initial Task Set</a:t>
            </a:r>
          </a:p>
          <a:p>
            <a:pPr rtl="0" lvl="0" indent="-406400" marL="45720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800" lang="en">
                <a:solidFill>
                  <a:schemeClr val="dk1"/>
                </a:solidFill>
              </a:rPr>
              <a:t>Tasks 7 - 11:</a:t>
            </a:r>
            <a:r>
              <a:rPr sz="2800" lang="en">
                <a:solidFill>
                  <a:schemeClr val="dk1"/>
                </a:solidFill>
              </a:rPr>
              <a:t> Retention Task Set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1925" x="138475"/>
            <a:ext cy="4819650" cx="550545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1925" x="1819275"/>
            <a:ext cy="4819650" cx="550545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/>
        </p:nvSpPr>
        <p:spPr>
          <a:xfrm>
            <a:off y="184500" x="6154500"/>
            <a:ext cy="4819500" cx="2691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algn="ctr"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sz="3000" lang="en">
                <a:solidFill>
                  <a:schemeClr val="dk1"/>
                </a:solidFill>
              </a:rPr>
              <a:t>Legend: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en">
                <a:solidFill>
                  <a:schemeClr val="dk1"/>
                </a:solidFill>
              </a:rPr>
              <a:t>1, 2, 3 </a:t>
            </a:r>
            <a:r>
              <a:rPr sz="2400" lang="en">
                <a:solidFill>
                  <a:schemeClr val="dk1"/>
                </a:solidFill>
              </a:rPr>
              <a:t>- basic graph display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en">
                <a:solidFill>
                  <a:schemeClr val="dk1"/>
                </a:solidFill>
              </a:rPr>
              <a:t>4</a:t>
            </a:r>
            <a:r>
              <a:rPr sz="2400" lang="en">
                <a:solidFill>
                  <a:schemeClr val="dk1"/>
                </a:solidFill>
              </a:rPr>
              <a:t> - graph customizability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en">
                <a:solidFill>
                  <a:schemeClr val="dk1"/>
                </a:solidFill>
              </a:rPr>
              <a:t>5</a:t>
            </a:r>
            <a:r>
              <a:rPr sz="2400" lang="en">
                <a:solidFill>
                  <a:schemeClr val="dk1"/>
                </a:solidFill>
              </a:rPr>
              <a:t> - data statistics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en">
                <a:solidFill>
                  <a:schemeClr val="dk1"/>
                </a:solidFill>
              </a:rPr>
              <a:t>6, 7</a:t>
            </a:r>
            <a:r>
              <a:rPr sz="2400" lang="en">
                <a:solidFill>
                  <a:schemeClr val="dk1"/>
                </a:solidFill>
              </a:rPr>
              <a:t> - graph interpretation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9750" x="75824"/>
            <a:ext cy="5004000" cx="5940153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Subjective Results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2903750" x="457200"/>
            <a:ext cy="18570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After each task, asked participant to rate how difficult they found the task they performed</a:t>
            </a:r>
          </a:p>
          <a:p>
            <a:pPr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Most rated using the application and performing the tasks as easy (1)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3950" x="1524000"/>
            <a:ext cy="1419225" cx="6096000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Work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data suggests functionality is a better way of layering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However, the data is not statistically significant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Further testing with more people would need to be done for more conclusive results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Older adults have difficulty learning to use mobile technologies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2143053" x="397725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/>
              <a:t>Kurniawan, Sri, Murni Mahmud, and Yanuar Nugroho. "A study of the use of mobile phones by older persons." CHI'06 extended abstracts on Human factors in computing systems. ACM, 2006.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/>
              <a:t>Kang, Hyunmo, Catherine Plaisant, and Ben Shneiderman. "New approaches to help users get started with visual interfaces: multi-layered interfaces and integrated initial guidance." Proceedings of the 2003 annual national conference on Digital government research. Digital Government Society of North America, 2003.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/>
              <a:t>Leung, Rock, et al. "Multi-layered interfaces to improve older adults’ initial learnability of mobile applications." ACM Transactions on Accessible Computing (TACCESS) 3.1 (2010): 1.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Solution: Multi-Layered Interfaces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Multi-Layering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Divide features of full application into &gt;=2 layers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Learn on simplified base layer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Move onto increasingly complex/functional layers</a:t>
            </a:r>
          </a:p>
          <a:p>
            <a:pPr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Step-wise, incremental learning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14850" x="476250"/>
            <a:ext cy="3143250" cx="81915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Multi-Layered Interfaces cont.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Multi-Layered Interfaces cont.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063375" x="457200"/>
            <a:ext cy="7583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But... more than one way to layer an application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14195" x="2034915"/>
            <a:ext cy="3180199" cx="507415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Research Question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Is there a way to sort the features of a fully functional mobile application into layers that optimizes learnability for elderly?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Research Question cont.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 investigate two methods of layering…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Functionality</a:t>
            </a:r>
          </a:p>
          <a:p>
            <a:pPr rtl="0" lvl="2" indent="-381000" marL="137160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Features similar in function go in the same layer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Complexity </a:t>
            </a:r>
          </a:p>
          <a:p>
            <a:pPr rtl="0" lvl="2" indent="-381000" marL="137160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Features similar in difficulty go in the same layer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Implementation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 created a hybrid mobile application for our study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Delivers health data in the form of charts to users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t="0" b="0" r="51335" l="0"/>
          <a:stretch/>
        </p:blipFill>
        <p:spPr>
          <a:xfrm>
            <a:off y="214226" x="1601650"/>
            <a:ext cy="4715050" cx="2666475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4">
            <a:alphaModFix/>
          </a:blip>
          <a:srcRect t="0" b="0" r="0" l="51335"/>
          <a:stretch/>
        </p:blipFill>
        <p:spPr>
          <a:xfrm>
            <a:off y="214225" x="4875875"/>
            <a:ext cy="4715061" cx="2666475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