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1" r:id="rId3"/>
    <p:sldId id="305" r:id="rId4"/>
    <p:sldId id="367" r:id="rId5"/>
    <p:sldId id="368" r:id="rId6"/>
    <p:sldId id="370" r:id="rId7"/>
    <p:sldId id="353" r:id="rId8"/>
    <p:sldId id="372" r:id="rId9"/>
    <p:sldId id="373" r:id="rId10"/>
    <p:sldId id="364" r:id="rId11"/>
    <p:sldId id="363" r:id="rId12"/>
    <p:sldId id="365" r:id="rId13"/>
    <p:sldId id="374" r:id="rId14"/>
    <p:sldId id="378" r:id="rId15"/>
    <p:sldId id="385" r:id="rId16"/>
    <p:sldId id="382" r:id="rId17"/>
    <p:sldId id="339" r:id="rId18"/>
    <p:sldId id="349" r:id="rId19"/>
    <p:sldId id="359" r:id="rId20"/>
    <p:sldId id="362" r:id="rId21"/>
    <p:sldId id="376" r:id="rId22"/>
    <p:sldId id="379" r:id="rId23"/>
    <p:sldId id="377" r:id="rId24"/>
    <p:sldId id="384" r:id="rId25"/>
    <p:sldId id="380" r:id="rId26"/>
    <p:sldId id="375" r:id="rId27"/>
    <p:sldId id="270" r:id="rId2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5663" autoAdjust="0"/>
  </p:normalViewPr>
  <p:slideViewPr>
    <p:cSldViewPr>
      <p:cViewPr>
        <p:scale>
          <a:sx n="100" d="100"/>
          <a:sy n="100" d="100"/>
        </p:scale>
        <p:origin x="-432" y="3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ry\Documents\Jr\HCC+School\Job\1Summer%20Internships\zAPPLIED\Uni%20Missouri%20-%20Columbia\PROJECT\Data%20collection\Test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ry\Documents\Jr\HCC+School\Job\1Summer%20Internships\zAPPLIED\Uni%20Missouri%20-%20Columbia\PROJECT\Data%20collection\Test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ry\Documents\Jr\HCC+School\Job\1Summer%20Internships\zAPPLIED\Uni%20Missouri%20-%20Columbia\PROJECT\Data%20collection\Test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ry\Documents\Jr\HCC+School\Job\1Summer%20Internships\zAPPLIED\Uni%20Missouri%20-%20Columbia\PROJECT\Data%20collection\Test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ry\Documents\Jr\HCC+School\Job\1Summer%20Internships\zAPPLIED\Uni%20Missouri%20-%20Columbia\PROJECT\Data%20collection\Test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ry\Documents\Jr\HCC+School\Job\1Summer%20Internships\zAPPLIED\Uni%20Missouri%20-%20Columbia\PROJECT\Data%20collection\Tes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'VNC2'!$B$116</c:f>
              <c:strCache>
                <c:ptCount val="1"/>
                <c:pt idx="0">
                  <c:v>Download (Mbps)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'VNC2'!$A$117:$A$119</c:f>
              <c:strCache>
                <c:ptCount val="3"/>
                <c:pt idx="0">
                  <c:v>Home Wired</c:v>
                </c:pt>
                <c:pt idx="1">
                  <c:v>Home Wireless - Optimal</c:v>
                </c:pt>
                <c:pt idx="2">
                  <c:v>Home Wireless - Poor</c:v>
                </c:pt>
              </c:strCache>
            </c:strRef>
          </c:cat>
          <c:val>
            <c:numRef>
              <c:f>'VNC2'!$B$117:$B$119</c:f>
              <c:numCache>
                <c:formatCode>General</c:formatCode>
                <c:ptCount val="3"/>
                <c:pt idx="0">
                  <c:v>38.630000000000003</c:v>
                </c:pt>
                <c:pt idx="1">
                  <c:v>20.69</c:v>
                </c:pt>
                <c:pt idx="2">
                  <c:v>0.73000000000000009</c:v>
                </c:pt>
              </c:numCache>
            </c:numRef>
          </c:val>
        </c:ser>
        <c:ser>
          <c:idx val="1"/>
          <c:order val="1"/>
          <c:tx>
            <c:strRef>
              <c:f>'VNC2'!$C$116</c:f>
              <c:strCache>
                <c:ptCount val="1"/>
                <c:pt idx="0">
                  <c:v>Upload (Mbps)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'VNC2'!$A$117:$A$119</c:f>
              <c:strCache>
                <c:ptCount val="3"/>
                <c:pt idx="0">
                  <c:v>Home Wired</c:v>
                </c:pt>
                <c:pt idx="1">
                  <c:v>Home Wireless - Optimal</c:v>
                </c:pt>
                <c:pt idx="2">
                  <c:v>Home Wireless - Poor</c:v>
                </c:pt>
              </c:strCache>
            </c:strRef>
          </c:cat>
          <c:val>
            <c:numRef>
              <c:f>'VNC2'!$C$117:$C$119</c:f>
              <c:numCache>
                <c:formatCode>General</c:formatCode>
                <c:ptCount val="3"/>
                <c:pt idx="0">
                  <c:v>5.07</c:v>
                </c:pt>
                <c:pt idx="1">
                  <c:v>5.0599999999999996</c:v>
                </c:pt>
                <c:pt idx="2">
                  <c:v>2.12</c:v>
                </c:pt>
              </c:numCache>
            </c:numRef>
          </c:val>
        </c:ser>
        <c:dLbls>
          <c:showVal val="1"/>
        </c:dLbls>
        <c:marker val="1"/>
        <c:axId val="66266240"/>
        <c:axId val="66268160"/>
      </c:lineChart>
      <c:catAx>
        <c:axId val="66266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600" dirty="0" smtClean="0"/>
                  <a:t>Network Location</a:t>
                </a:r>
                <a:endParaRPr lang="en-US" sz="1600" dirty="0"/>
              </a:p>
            </c:rich>
          </c:tx>
          <c:layout/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268160"/>
        <c:crosses val="autoZero"/>
        <c:auto val="1"/>
        <c:lblAlgn val="ctr"/>
        <c:lblOffset val="100"/>
      </c:catAx>
      <c:valAx>
        <c:axId val="66268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Mbps</a:t>
                </a:r>
              </a:p>
            </c:rich>
          </c:tx>
          <c:layout/>
        </c:title>
        <c:numFmt formatCode="General" sourceLinked="1"/>
        <c:tickLblPos val="nextTo"/>
        <c:crossAx val="662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4498031496061"/>
          <c:y val="0.3936266374774901"/>
          <c:w val="0.22616130796150502"/>
          <c:h val="0.123658533714676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u="sng" dirty="0" smtClean="0"/>
              <a:t>Objective Results</a:t>
            </a:r>
            <a:endParaRPr lang="en-US" sz="1600" u="sng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'VNC2'!$A$77</c:f>
              <c:strCache>
                <c:ptCount val="1"/>
              </c:strCache>
            </c:strRef>
          </c:tx>
          <c:dLbls>
            <c:dLblPos val="inEnd"/>
            <c:showVal val="1"/>
          </c:dLbls>
          <c:cat>
            <c:strRef>
              <c:f>'VNC2'!$B$75:$K$75</c:f>
              <c:strCache>
                <c:ptCount val="10"/>
                <c:pt idx="0">
                  <c:v>ZRLE</c:v>
                </c:pt>
                <c:pt idx="1">
                  <c:v>Tight</c:v>
                </c:pt>
                <c:pt idx="2">
                  <c:v>Zlib</c:v>
                </c:pt>
                <c:pt idx="3">
                  <c:v>ZlibHex</c:v>
                </c:pt>
                <c:pt idx="4">
                  <c:v>Hextile</c:v>
                </c:pt>
                <c:pt idx="5">
                  <c:v>RRE</c:v>
                </c:pt>
                <c:pt idx="6">
                  <c:v>CoRRE</c:v>
                </c:pt>
                <c:pt idx="7">
                  <c:v>Raw</c:v>
                </c:pt>
                <c:pt idx="8">
                  <c:v>Ultra</c:v>
                </c:pt>
                <c:pt idx="9">
                  <c:v>ZYWRLE</c:v>
                </c:pt>
              </c:strCache>
            </c:strRef>
          </c:cat>
          <c:val>
            <c:numRef>
              <c:f>'VNC2'!$B$76:$K$76</c:f>
              <c:numCache>
                <c:formatCode>0.00</c:formatCode>
                <c:ptCount val="10"/>
                <c:pt idx="0">
                  <c:v>0.61833333333333307</c:v>
                </c:pt>
                <c:pt idx="1">
                  <c:v>0.45333333333333298</c:v>
                </c:pt>
                <c:pt idx="2">
                  <c:v>0.63833333333333309</c:v>
                </c:pt>
                <c:pt idx="3">
                  <c:v>0.65166666666666706</c:v>
                </c:pt>
                <c:pt idx="4">
                  <c:v>2.6233333333333344</c:v>
                </c:pt>
                <c:pt idx="5">
                  <c:v>3.3649999999999998</c:v>
                </c:pt>
                <c:pt idx="6">
                  <c:v>2.8016666666666667</c:v>
                </c:pt>
                <c:pt idx="7">
                  <c:v>3.9416666666666669</c:v>
                </c:pt>
                <c:pt idx="8">
                  <c:v>0.64666666666666706</c:v>
                </c:pt>
                <c:pt idx="9">
                  <c:v>0.64333333333333309</c:v>
                </c:pt>
              </c:numCache>
            </c:numRef>
          </c:val>
        </c:ser>
        <c:dLbls>
          <c:showVal val="1"/>
        </c:dLbls>
        <c:axId val="66279680"/>
        <c:axId val="66306432"/>
      </c:barChart>
      <c:catAx>
        <c:axId val="662796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Encoding</a:t>
                </a:r>
                <a:r>
                  <a:rPr lang="en-US" sz="1600" baseline="0"/>
                  <a:t> </a:t>
                </a:r>
                <a:endParaRPr lang="en-US" sz="1600"/>
              </a:p>
            </c:rich>
          </c:tx>
          <c:layout/>
        </c:title>
        <c:majorTickMark val="none"/>
        <c:tickLblPos val="nextTo"/>
        <c:crossAx val="66306432"/>
        <c:crosses val="autoZero"/>
        <c:auto val="1"/>
        <c:lblAlgn val="ctr"/>
        <c:lblOffset val="100"/>
      </c:catAx>
      <c:valAx>
        <c:axId val="6630643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Bandwidth Consumption (</a:t>
                </a:r>
                <a:r>
                  <a:rPr lang="en-US" sz="1600" dirty="0" smtClean="0"/>
                  <a:t>Mbps</a:t>
                </a:r>
                <a:r>
                  <a:rPr lang="en-US" sz="1600" baseline="0" dirty="0" smtClean="0"/>
                  <a:t>)</a:t>
                </a:r>
                <a:endParaRPr lang="en-US" sz="1600" dirty="0"/>
              </a:p>
            </c:rich>
          </c:tx>
          <c:layout/>
        </c:title>
        <c:numFmt formatCode="0.00" sourceLinked="1"/>
        <c:majorTickMark val="none"/>
        <c:tickLblPos val="nextTo"/>
        <c:crossAx val="6627968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600" u="sng" dirty="0" smtClean="0"/>
              <a:t>Objective</a:t>
            </a:r>
            <a:r>
              <a:rPr lang="en-US" sz="1600" u="sng" baseline="0" dirty="0" smtClean="0"/>
              <a:t> Results</a:t>
            </a:r>
            <a:endParaRPr lang="en-US" sz="1600" u="sng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'VNC2'!$A$47</c:f>
              <c:strCache>
                <c:ptCount val="1"/>
                <c:pt idx="0">
                  <c:v>BW consumption (MB/sec)</c:v>
                </c:pt>
              </c:strCache>
            </c:strRef>
          </c:tx>
          <c:dLbls>
            <c:dLblPos val="inEnd"/>
            <c:showVal val="1"/>
          </c:dLbls>
          <c:cat>
            <c:strRef>
              <c:f>'VNC2'!$B$46:$K$46</c:f>
              <c:strCache>
                <c:ptCount val="10"/>
                <c:pt idx="0">
                  <c:v>ZRLE</c:v>
                </c:pt>
                <c:pt idx="1">
                  <c:v>Tight</c:v>
                </c:pt>
                <c:pt idx="2">
                  <c:v>Zlib</c:v>
                </c:pt>
                <c:pt idx="3">
                  <c:v>ZlibHex</c:v>
                </c:pt>
                <c:pt idx="4">
                  <c:v>Hextile</c:v>
                </c:pt>
                <c:pt idx="5">
                  <c:v>RRE</c:v>
                </c:pt>
                <c:pt idx="6">
                  <c:v>CoRRE</c:v>
                </c:pt>
                <c:pt idx="7">
                  <c:v>Raw</c:v>
                </c:pt>
                <c:pt idx="8">
                  <c:v>Ultra</c:v>
                </c:pt>
                <c:pt idx="9">
                  <c:v>ZYWRLE</c:v>
                </c:pt>
              </c:strCache>
            </c:strRef>
          </c:cat>
          <c:val>
            <c:numRef>
              <c:f>'VNC2'!$B$47:$K$47</c:f>
              <c:numCache>
                <c:formatCode>0.00</c:formatCode>
                <c:ptCount val="10"/>
                <c:pt idx="0">
                  <c:v>0.67000000000000015</c:v>
                </c:pt>
                <c:pt idx="1">
                  <c:v>0.44666666666666704</c:v>
                </c:pt>
                <c:pt idx="2">
                  <c:v>0.62166666666666703</c:v>
                </c:pt>
                <c:pt idx="3">
                  <c:v>0.57833333333333303</c:v>
                </c:pt>
                <c:pt idx="4">
                  <c:v>1.563333333333333</c:v>
                </c:pt>
                <c:pt idx="5">
                  <c:v>2.0516666666666667</c:v>
                </c:pt>
                <c:pt idx="6">
                  <c:v>1.49</c:v>
                </c:pt>
                <c:pt idx="7">
                  <c:v>2.2233333333333345</c:v>
                </c:pt>
                <c:pt idx="8">
                  <c:v>0.60166666666666702</c:v>
                </c:pt>
                <c:pt idx="9">
                  <c:v>0.60500000000000009</c:v>
                </c:pt>
              </c:numCache>
            </c:numRef>
          </c:val>
        </c:ser>
        <c:dLbls>
          <c:showVal val="1"/>
        </c:dLbls>
        <c:axId val="68174976"/>
        <c:axId val="68176896"/>
      </c:barChart>
      <c:catAx>
        <c:axId val="681749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Encoding</a:t>
                </a:r>
                <a:r>
                  <a:rPr lang="en-US" sz="1600" baseline="0"/>
                  <a:t> </a:t>
                </a:r>
                <a:endParaRPr lang="en-US" sz="1600"/>
              </a:p>
            </c:rich>
          </c:tx>
          <c:layout/>
        </c:title>
        <c:majorTickMark val="none"/>
        <c:tickLblPos val="nextTo"/>
        <c:crossAx val="68176896"/>
        <c:crosses val="autoZero"/>
        <c:auto val="1"/>
        <c:lblAlgn val="ctr"/>
        <c:lblOffset val="100"/>
      </c:catAx>
      <c:valAx>
        <c:axId val="6817689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Bandwidth Consumption (</a:t>
                </a:r>
                <a:r>
                  <a:rPr lang="en-US" sz="1600" dirty="0" smtClean="0"/>
                  <a:t>Mbps</a:t>
                </a:r>
                <a:r>
                  <a:rPr lang="en-US" sz="1600" baseline="0" dirty="0" smtClean="0"/>
                  <a:t>)</a:t>
                </a:r>
                <a:endParaRPr lang="en-US" sz="1600" dirty="0"/>
              </a:p>
            </c:rich>
          </c:tx>
          <c:layout/>
        </c:title>
        <c:numFmt formatCode="0.00" sourceLinked="1"/>
        <c:majorTickMark val="none"/>
        <c:tickLblPos val="nextTo"/>
        <c:crossAx val="6817497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u="sng" dirty="0" smtClean="0"/>
              <a:t>Objective</a:t>
            </a:r>
            <a:r>
              <a:rPr lang="en-US" sz="1600" u="sng" baseline="0" dirty="0" smtClean="0"/>
              <a:t> Results</a:t>
            </a:r>
            <a:endParaRPr lang="en-US" sz="1600" u="sng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'VNC2'!$A$77</c:f>
              <c:strCache>
                <c:ptCount val="1"/>
              </c:strCache>
            </c:strRef>
          </c:tx>
          <c:dLbls>
            <c:dLblPos val="inEnd"/>
            <c:showVal val="1"/>
          </c:dLbls>
          <c:cat>
            <c:strRef>
              <c:f>'VNC2'!$B$75:$K$75</c:f>
              <c:strCache>
                <c:ptCount val="10"/>
                <c:pt idx="0">
                  <c:v>ZRLE</c:v>
                </c:pt>
                <c:pt idx="1">
                  <c:v>Tight</c:v>
                </c:pt>
                <c:pt idx="2">
                  <c:v>Zlib</c:v>
                </c:pt>
                <c:pt idx="3">
                  <c:v>ZlibHex</c:v>
                </c:pt>
                <c:pt idx="4">
                  <c:v>Hextile</c:v>
                </c:pt>
                <c:pt idx="5">
                  <c:v>RRE</c:v>
                </c:pt>
                <c:pt idx="6">
                  <c:v>CoRRE</c:v>
                </c:pt>
                <c:pt idx="7">
                  <c:v>Raw</c:v>
                </c:pt>
                <c:pt idx="8">
                  <c:v>Ultra</c:v>
                </c:pt>
                <c:pt idx="9">
                  <c:v>ZYWRLE</c:v>
                </c:pt>
              </c:strCache>
            </c:strRef>
          </c:cat>
          <c:val>
            <c:numRef>
              <c:f>'VNC2'!$B$96:$K$96</c:f>
              <c:numCache>
                <c:formatCode>0.00</c:formatCode>
                <c:ptCount val="10"/>
                <c:pt idx="0">
                  <c:v>6.8333333333333302E-2</c:v>
                </c:pt>
                <c:pt idx="1">
                  <c:v>4.5000000000000005E-2</c:v>
                </c:pt>
                <c:pt idx="2">
                  <c:v>7.8333333333333408E-2</c:v>
                </c:pt>
                <c:pt idx="3">
                  <c:v>7.6666666666666716E-2</c:v>
                </c:pt>
                <c:pt idx="4">
                  <c:v>7.6666666666666716E-2</c:v>
                </c:pt>
                <c:pt idx="5">
                  <c:v>7.6666666666666716E-2</c:v>
                </c:pt>
                <c:pt idx="6">
                  <c:v>7.6666666666666716E-2</c:v>
                </c:pt>
                <c:pt idx="7">
                  <c:v>6.6666666666666707E-2</c:v>
                </c:pt>
                <c:pt idx="8">
                  <c:v>7.1666666666666712E-2</c:v>
                </c:pt>
                <c:pt idx="9">
                  <c:v>5.8333333333333307E-2</c:v>
                </c:pt>
              </c:numCache>
            </c:numRef>
          </c:val>
        </c:ser>
        <c:dLbls>
          <c:showVal val="1"/>
        </c:dLbls>
        <c:axId val="68488576"/>
        <c:axId val="68503040"/>
      </c:barChart>
      <c:catAx>
        <c:axId val="684885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Encoding</a:t>
                </a:r>
                <a:r>
                  <a:rPr lang="en-US" sz="1600" baseline="0"/>
                  <a:t> </a:t>
                </a:r>
                <a:endParaRPr lang="en-US" sz="1600"/>
              </a:p>
            </c:rich>
          </c:tx>
          <c:layout/>
        </c:title>
        <c:majorTickMark val="none"/>
        <c:tickLblPos val="nextTo"/>
        <c:crossAx val="68503040"/>
        <c:crosses val="autoZero"/>
        <c:auto val="1"/>
        <c:lblAlgn val="ctr"/>
        <c:lblOffset val="100"/>
      </c:catAx>
      <c:valAx>
        <c:axId val="685030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Bandwidth Consumption (</a:t>
                </a:r>
                <a:r>
                  <a:rPr lang="en-US" sz="1600" dirty="0" smtClean="0"/>
                  <a:t>Mbps</a:t>
                </a:r>
                <a:r>
                  <a:rPr lang="en-US" sz="1600" baseline="0" dirty="0" smtClean="0"/>
                  <a:t>)</a:t>
                </a:r>
                <a:endParaRPr lang="en-US" sz="1600" dirty="0"/>
              </a:p>
            </c:rich>
          </c:tx>
          <c:layout/>
        </c:title>
        <c:numFmt formatCode="0.00" sourceLinked="1"/>
        <c:majorTickMark val="none"/>
        <c:tickLblPos val="nextTo"/>
        <c:crossAx val="6848857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GPU</a:t>
            </a:r>
            <a:r>
              <a:rPr lang="en-US" baseline="0"/>
              <a:t> utilization with 1 device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'gpu2'!$E$49</c:f>
              <c:strCache>
                <c:ptCount val="1"/>
                <c:pt idx="0">
                  <c:v>GPU Utilization</c:v>
                </c:pt>
              </c:strCache>
            </c:strRef>
          </c:tx>
          <c:cat>
            <c:strRef>
              <c:f>'gpu2'!$D$50:$D$54</c:f>
              <c:strCache>
                <c:ptCount val="5"/>
                <c:pt idx="0">
                  <c:v>Laptop 1 Alone</c:v>
                </c:pt>
                <c:pt idx="1">
                  <c:v>Laptop 2 Alone</c:v>
                </c:pt>
                <c:pt idx="2">
                  <c:v>Laptop 3 Alone</c:v>
                </c:pt>
                <c:pt idx="3">
                  <c:v>Tablet Alone</c:v>
                </c:pt>
                <c:pt idx="4">
                  <c:v>Smartphone Alone</c:v>
                </c:pt>
              </c:strCache>
            </c:strRef>
          </c:cat>
          <c:val>
            <c:numRef>
              <c:f>'gpu2'!$E$50:$E$54</c:f>
              <c:numCache>
                <c:formatCode>0%</c:formatCode>
                <c:ptCount val="5"/>
                <c:pt idx="0">
                  <c:v>0.53200000000000003</c:v>
                </c:pt>
                <c:pt idx="1">
                  <c:v>0.54733333333333301</c:v>
                </c:pt>
                <c:pt idx="2">
                  <c:v>0.293333333333333</c:v>
                </c:pt>
                <c:pt idx="3">
                  <c:v>0.53666666666666696</c:v>
                </c:pt>
                <c:pt idx="4">
                  <c:v>0.36600000000000005</c:v>
                </c:pt>
              </c:numCache>
            </c:numRef>
          </c:val>
        </c:ser>
        <c:dLbls>
          <c:showVal val="1"/>
        </c:dLbls>
        <c:gapWidth val="75"/>
        <c:axId val="68523520"/>
        <c:axId val="68525440"/>
      </c:barChart>
      <c:catAx>
        <c:axId val="68523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Device</a:t>
                </a:r>
              </a:p>
            </c:rich>
          </c:tx>
          <c:layout/>
        </c:title>
        <c:majorTickMark val="none"/>
        <c:tickLblPos val="nextTo"/>
        <c:crossAx val="68525440"/>
        <c:crosses val="autoZero"/>
        <c:auto val="1"/>
        <c:lblAlgn val="ctr"/>
        <c:lblOffset val="100"/>
      </c:catAx>
      <c:valAx>
        <c:axId val="68525440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GPU Utilization Percentage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6852352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GPU</a:t>
            </a:r>
            <a:r>
              <a:rPr lang="en-US" baseline="0"/>
              <a:t> utilization with multiple devices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'gpu2'!$E$75</c:f>
              <c:strCache>
                <c:ptCount val="1"/>
              </c:strCache>
            </c:strRef>
          </c:tx>
          <c:cat>
            <c:strRef>
              <c:f>'gpu2'!$D$78:$D$83</c:f>
              <c:strCache>
                <c:ptCount val="6"/>
                <c:pt idx="0">
                  <c:v>Laptop 1, Laptop 2, Tablet, S.Phone</c:v>
                </c:pt>
                <c:pt idx="1">
                  <c:v>Laptop 1, Laptop 3, Tablet, S.Phone</c:v>
                </c:pt>
                <c:pt idx="2">
                  <c:v>Laptop 2, Laptop 3, Tablet, S.Phone</c:v>
                </c:pt>
                <c:pt idx="3">
                  <c:v>Laptop 1, Laptop 2, Laptop 3, S.Phone</c:v>
                </c:pt>
                <c:pt idx="4">
                  <c:v>Laptop 1, Laptop 2, Laptop 3, Tablet</c:v>
                </c:pt>
                <c:pt idx="5">
                  <c:v>Laptop 1, Laptop 2, Laptop 3, Tablet, S.Phone</c:v>
                </c:pt>
              </c:strCache>
            </c:strRef>
          </c:cat>
          <c:val>
            <c:numRef>
              <c:f>'gpu2'!$E$78:$E$83</c:f>
              <c:numCache>
                <c:formatCode>0%</c:formatCode>
                <c:ptCount val="6"/>
                <c:pt idx="0">
                  <c:v>0.75600000000000012</c:v>
                </c:pt>
                <c:pt idx="1">
                  <c:v>0.71933333333333305</c:v>
                </c:pt>
                <c:pt idx="2">
                  <c:v>0.63466666666666705</c:v>
                </c:pt>
                <c:pt idx="3">
                  <c:v>0.712666666666667</c:v>
                </c:pt>
                <c:pt idx="4">
                  <c:v>0.706666666666667</c:v>
                </c:pt>
                <c:pt idx="5">
                  <c:v>0.69400000000000006</c:v>
                </c:pt>
              </c:numCache>
            </c:numRef>
          </c:val>
        </c:ser>
        <c:dLbls>
          <c:showVal val="1"/>
        </c:dLbls>
        <c:gapWidth val="75"/>
        <c:axId val="63623168"/>
        <c:axId val="63625088"/>
      </c:barChart>
      <c:catAx>
        <c:axId val="636231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Device</a:t>
                </a:r>
              </a:p>
            </c:rich>
          </c:tx>
          <c:layout/>
        </c:title>
        <c:majorTickMark val="none"/>
        <c:tickLblPos val="nextTo"/>
        <c:crossAx val="63625088"/>
        <c:crosses val="autoZero"/>
        <c:auto val="1"/>
        <c:lblAlgn val="ctr"/>
        <c:lblOffset val="100"/>
      </c:catAx>
      <c:valAx>
        <c:axId val="63625088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GPU Utilization Percentage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63623168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E59E1-E899-46B2-B099-B10E9E0BCE0F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B7CF6-9259-4946-ABAF-4A9D1148D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485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1F013-A7C7-4137-A20A-92CB47A0C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0987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5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vn.code.sf.net/p/virtualgl/code/trunk/doc/x11transport.pn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0" y="1276350"/>
            <a:ext cx="91440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3600" dirty="0" smtClean="0"/>
              <a:t>Improving Remote Access of a Data-Intensive Computing Application: Effects of Encoding and GPU Virtualization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3105150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Jerry Adams</a:t>
            </a:r>
            <a:r>
              <a:rPr lang="en-US" baseline="30000" dirty="0" smtClean="0"/>
              <a:t>1</a:t>
            </a:r>
            <a:r>
              <a:rPr lang="en-US" dirty="0" smtClean="0"/>
              <a:t>, Bradley Hittle</a:t>
            </a:r>
            <a:r>
              <a:rPr lang="en-US" baseline="30000" dirty="0" smtClean="0"/>
              <a:t>2</a:t>
            </a:r>
            <a:r>
              <a:rPr lang="en-US" dirty="0" smtClean="0"/>
              <a:t>, Eliot Prokop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" dirty="0" smtClean="0"/>
              <a:t>Ronny Antequera</a:t>
            </a:r>
            <a:r>
              <a:rPr lang="en-US" baseline="30000" dirty="0" smtClean="0"/>
              <a:t>3</a:t>
            </a:r>
            <a:r>
              <a:rPr lang="en" dirty="0" smtClean="0"/>
              <a:t>, Dr.Prasad Calyam</a:t>
            </a:r>
            <a:r>
              <a:rPr lang="en-US" baseline="30000" dirty="0" smtClean="0"/>
              <a:t>3</a:t>
            </a:r>
            <a:endParaRPr lang="en" dirty="0" smtClean="0"/>
          </a:p>
          <a:p>
            <a:pPr algn="ctr"/>
            <a:r>
              <a:rPr lang="en" sz="1800" dirty="0" smtClean="0"/>
              <a:t>University of Hawaii-West Oahu</a:t>
            </a:r>
            <a:r>
              <a:rPr lang="en-US" sz="1800" baseline="30000" dirty="0" smtClean="0"/>
              <a:t>1</a:t>
            </a:r>
            <a:r>
              <a:rPr lang="en" sz="1800" dirty="0" smtClean="0"/>
              <a:t>, </a:t>
            </a:r>
            <a:r>
              <a:rPr lang="en-US" sz="1800" dirty="0" smtClean="0"/>
              <a:t>The </a:t>
            </a:r>
            <a:r>
              <a:rPr lang="en" sz="1800" dirty="0" smtClean="0"/>
              <a:t>Ohio State University</a:t>
            </a:r>
            <a:r>
              <a:rPr lang="en-US" sz="1800" baseline="30000" dirty="0" smtClean="0"/>
              <a:t>2</a:t>
            </a:r>
            <a:r>
              <a:rPr lang="en" sz="1800" dirty="0" smtClean="0"/>
              <a:t>, University of Missouri-Columbia</a:t>
            </a:r>
            <a:r>
              <a:rPr lang="en-US" sz="1800" baseline="30000" dirty="0" smtClean="0"/>
              <a:t>3</a:t>
            </a:r>
            <a:endParaRPr lang="en-US" sz="1800" dirty="0" smtClean="0"/>
          </a:p>
          <a:p>
            <a:endParaRPr lang="en-US" sz="2000" dirty="0"/>
          </a:p>
        </p:txBody>
      </p:sp>
      <p:pic>
        <p:nvPicPr>
          <p:cNvPr id="8" name="Picture 7" descr="MU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105150"/>
            <a:ext cx="1100583" cy="1200150"/>
          </a:xfrm>
          <a:prstGeom prst="rect">
            <a:avLst/>
          </a:prstGeom>
        </p:spPr>
      </p:pic>
      <p:pic>
        <p:nvPicPr>
          <p:cNvPr id="10" name="Picture 9" descr="uhw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181350"/>
            <a:ext cx="1383553" cy="1219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305800" cy="857250"/>
          </a:xfrm>
        </p:spPr>
        <p:txBody>
          <a:bodyPr/>
          <a:lstStyle/>
          <a:p>
            <a:r>
              <a:rPr lang="en-US" dirty="0" smtClean="0"/>
              <a:t>Home Wired –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565720318"/>
              </p:ext>
            </p:extLst>
          </p:nvPr>
        </p:nvGraphicFramePr>
        <p:xfrm>
          <a:off x="0" y="1123950"/>
          <a:ext cx="91440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9400" y="142875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Higher the Bandwidth Consumption, better the Image Quality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9144000" cy="857250"/>
          </a:xfrm>
        </p:spPr>
        <p:txBody>
          <a:bodyPr>
            <a:noAutofit/>
          </a:bodyPr>
          <a:lstStyle/>
          <a:p>
            <a:r>
              <a:rPr lang="en-US" sz="4400" dirty="0" smtClean="0"/>
              <a:t>Home Wireless (Optimal) Results</a:t>
            </a:r>
            <a:br>
              <a:rPr lang="en-US" sz="4400" dirty="0" smtClean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900191265"/>
              </p:ext>
            </p:extLst>
          </p:nvPr>
        </p:nvGraphicFramePr>
        <p:xfrm>
          <a:off x="152400" y="1276350"/>
          <a:ext cx="883920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7924800" cy="85725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Home Wireless (Poor) Results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760218561"/>
              </p:ext>
            </p:extLst>
          </p:nvPr>
        </p:nvGraphicFramePr>
        <p:xfrm>
          <a:off x="0" y="895350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150"/>
            <a:ext cx="906442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57250"/>
          </a:xfrm>
        </p:spPr>
        <p:txBody>
          <a:bodyPr/>
          <a:lstStyle/>
          <a:p>
            <a:r>
              <a:rPr lang="en-US" dirty="0" smtClean="0"/>
              <a:t>Subjective Tournament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32" name="TextBox 31"/>
          <p:cNvSpPr txBox="1"/>
          <p:nvPr/>
        </p:nvSpPr>
        <p:spPr>
          <a:xfrm>
            <a:off x="228600" y="112395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0000FF"/>
                </a:solidFill>
              </a:rPr>
              <a:t>For all 3 Network Connections!</a:t>
            </a:r>
            <a:endParaRPr lang="en-US" sz="1800" b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8686800" cy="3493886"/>
          </a:xfrm>
        </p:spPr>
        <p:txBody>
          <a:bodyPr>
            <a:normAutofit/>
          </a:bodyPr>
          <a:lstStyle/>
          <a:p>
            <a:r>
              <a:rPr lang="en-US" dirty="0" smtClean="0"/>
              <a:t>Encoding scheme selection</a:t>
            </a:r>
          </a:p>
          <a:p>
            <a:pPr lvl="1"/>
            <a:r>
              <a:rPr lang="en-US" dirty="0" smtClean="0"/>
              <a:t>Tight performed best subjectively and objectively</a:t>
            </a:r>
          </a:p>
          <a:p>
            <a:pPr lvl="1"/>
            <a:r>
              <a:rPr lang="en-US" dirty="0" smtClean="0"/>
              <a:t>Several encoding schemes </a:t>
            </a:r>
            <a:r>
              <a:rPr lang="en-US" dirty="0" smtClean="0"/>
              <a:t>performed better than default automatic encoding selected by VNC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801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of Experience improvement of a RD application that this project explores:</a:t>
            </a:r>
          </a:p>
          <a:p>
            <a:pPr lvl="1"/>
            <a:endParaRPr lang="en-US" dirty="0" smtClean="0"/>
          </a:p>
          <a:p>
            <a:pPr lvl="1"/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Encoding scheme selection @ thin-client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GPU Virtualization scalability @ server</a:t>
            </a:r>
          </a:p>
          <a:p>
            <a:pPr lvl="1"/>
            <a:r>
              <a:rPr lang="en-US" sz="2600" dirty="0" smtClean="0">
                <a:solidFill>
                  <a:srgbClr val="0000FF"/>
                </a:solidFill>
              </a:rPr>
              <a:t>(Path switching with </a:t>
            </a:r>
            <a:r>
              <a:rPr lang="en-US" sz="2600" dirty="0" err="1" smtClean="0">
                <a:solidFill>
                  <a:srgbClr val="0000FF"/>
                </a:solidFill>
              </a:rPr>
              <a:t>OpenFlow</a:t>
            </a:r>
            <a:r>
              <a:rPr lang="en-US" sz="2600" dirty="0" smtClean="0">
                <a:solidFill>
                  <a:srgbClr val="0000FF"/>
                </a:solidFill>
              </a:rPr>
              <a:t> @ network)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686800" cy="938297"/>
          </a:xfrm>
        </p:spPr>
        <p:txBody>
          <a:bodyPr>
            <a:normAutofit/>
          </a:bodyPr>
          <a:lstStyle/>
          <a:p>
            <a:r>
              <a:rPr lang="en-US" dirty="0" smtClean="0"/>
              <a:t>GPU </a:t>
            </a:r>
            <a:r>
              <a:rPr lang="en-US" dirty="0" smtClean="0"/>
              <a:t>Virtualization (1/2)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82801" y="1276350"/>
            <a:ext cx="8839200" cy="3581400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 smtClean="0"/>
              <a:t>Virtualization </a:t>
            </a:r>
            <a:r>
              <a:rPr lang="en-US" sz="2800" dirty="0"/>
              <a:t>of a physical GPU to support use by multiple virtual </a:t>
            </a:r>
            <a:r>
              <a:rPr lang="en-US" sz="2800" dirty="0" smtClean="0"/>
              <a:t>desktops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and user feel as if they own an entire physical GPU</a:t>
            </a:r>
          </a:p>
          <a:p>
            <a:pPr lvl="0"/>
            <a:r>
              <a:rPr lang="en-US" sz="2800" dirty="0"/>
              <a:t>3D X Server acts as a hypervisor and translates all graphics calls using </a:t>
            </a:r>
            <a:r>
              <a:rPr lang="en-US" sz="2800" dirty="0" err="1" smtClean="0"/>
              <a:t>VirtualGL</a:t>
            </a:r>
            <a:endParaRPr lang="en-US" sz="2800" dirty="0" smtClean="0"/>
          </a:p>
          <a:p>
            <a:pPr lvl="1"/>
            <a:r>
              <a:rPr lang="en-US" sz="2300" dirty="0" smtClean="0">
                <a:cs typeface="Constantia"/>
              </a:rPr>
              <a:t>Multiple </a:t>
            </a:r>
            <a:r>
              <a:rPr lang="en-US" sz="2300" dirty="0">
                <a:cs typeface="Constantia"/>
              </a:rPr>
              <a:t>users on RIVVIR </a:t>
            </a:r>
            <a:r>
              <a:rPr lang="en-US" sz="2300" dirty="0" smtClean="0">
                <a:cs typeface="Constantia"/>
              </a:rPr>
              <a:t>are emulated by </a:t>
            </a:r>
            <a:r>
              <a:rPr lang="en-US" sz="2300" dirty="0">
                <a:cs typeface="Constantia"/>
              </a:rPr>
              <a:t>creating multiple virtual X displays, connecting them from </a:t>
            </a:r>
            <a:r>
              <a:rPr lang="en-US" sz="2300" dirty="0" smtClean="0">
                <a:cs typeface="Constantia"/>
              </a:rPr>
              <a:t>different remote machines</a:t>
            </a:r>
            <a:endParaRPr lang="en-US" sz="2300" dirty="0">
              <a:cs typeface="Constantia"/>
            </a:endParaRPr>
          </a:p>
          <a:p>
            <a:pPr lvl="1"/>
            <a:r>
              <a:rPr lang="en-US" sz="2300" dirty="0" smtClean="0">
                <a:cs typeface="Constantia"/>
              </a:rPr>
              <a:t>Display assignment and load balancing: Spread </a:t>
            </a:r>
            <a:r>
              <a:rPr lang="en-US" sz="2300" dirty="0">
                <a:cs typeface="Constantia"/>
              </a:rPr>
              <a:t>out instances across different GPUs using </a:t>
            </a:r>
            <a:r>
              <a:rPr lang="en-US" sz="2300" i="1" dirty="0" err="1" smtClean="0">
                <a:cs typeface="Constantia"/>
              </a:rPr>
              <a:t>vglrun</a:t>
            </a:r>
            <a:r>
              <a:rPr lang="en-US" sz="2300" i="1" dirty="0" smtClean="0">
                <a:cs typeface="Constantia"/>
              </a:rPr>
              <a:t> -d :</a:t>
            </a:r>
            <a:r>
              <a:rPr lang="en-US" sz="2300" i="1" dirty="0" smtClean="0">
                <a:cs typeface="Constantia"/>
              </a:rPr>
              <a:t>0.x </a:t>
            </a:r>
            <a:r>
              <a:rPr lang="en-US" sz="2300" dirty="0" smtClean="0">
                <a:cs typeface="Constantia"/>
              </a:rPr>
              <a:t>command</a:t>
            </a:r>
            <a:endParaRPr lang="en-US" sz="2300" i="1" dirty="0"/>
          </a:p>
          <a:p>
            <a:pPr lvl="1"/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7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5725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GPU Virtualization </a:t>
            </a:r>
            <a:r>
              <a:rPr lang="en-US" sz="4800" dirty="0" smtClean="0"/>
              <a:t>(2/2)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7" name="Picture 6" descr="vgp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95350"/>
            <a:ext cx="807720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857750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</a:rPr>
              <a:t>For details: </a:t>
            </a:r>
            <a:r>
              <a:rPr lang="en-US" sz="1100" i="1" dirty="0" smtClean="0">
                <a:solidFill>
                  <a:schemeClr val="accent1"/>
                </a:solidFill>
                <a:hlinkClick r:id="rId3"/>
              </a:rPr>
              <a:t>http://svn.code.sf.net/p/virtualgl/code/trunk/doc/x11transport.png</a:t>
            </a:r>
            <a:endParaRPr lang="en-US" sz="11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686800" cy="938297"/>
          </a:xfrm>
        </p:spPr>
        <p:txBody>
          <a:bodyPr>
            <a:normAutofit/>
          </a:bodyPr>
          <a:lstStyle/>
          <a:p>
            <a:r>
              <a:rPr lang="en-US" dirty="0" smtClean="0"/>
              <a:t>GPU Virtualization Experiment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8839200" cy="424815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 client devices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Asus G50V Laptop (</a:t>
            </a:r>
            <a:r>
              <a:rPr lang="en-US" dirty="0" smtClean="0">
                <a:solidFill>
                  <a:srgbClr val="0000FF"/>
                </a:solidFill>
              </a:rPr>
              <a:t>Laptop 1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Asus U36SD Laptop (</a:t>
            </a:r>
            <a:r>
              <a:rPr lang="en-US" dirty="0" smtClean="0">
                <a:solidFill>
                  <a:srgbClr val="0000FF"/>
                </a:solidFill>
              </a:rPr>
              <a:t>Laptop 2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MacBook Pro Laptop (</a:t>
            </a:r>
            <a:r>
              <a:rPr lang="en-US" dirty="0" smtClean="0">
                <a:solidFill>
                  <a:srgbClr val="0000FF"/>
                </a:solidFill>
              </a:rPr>
              <a:t>Laptop 3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iPad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rgbClr val="0000FF"/>
                </a:solidFill>
              </a:rPr>
              <a:t>Tablet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Samsung Galaxy S4 (</a:t>
            </a:r>
            <a:r>
              <a:rPr lang="en-US" dirty="0" smtClean="0">
                <a:solidFill>
                  <a:srgbClr val="0000FF"/>
                </a:solidFill>
              </a:rPr>
              <a:t>Smartphone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Dataset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Rotating </a:t>
            </a:r>
            <a:r>
              <a:rPr lang="en-US" dirty="0" err="1" smtClean="0">
                <a:solidFill>
                  <a:schemeClr val="tx1"/>
                </a:solidFill>
              </a:rPr>
              <a:t>Molerat</a:t>
            </a:r>
            <a:r>
              <a:rPr lang="en-US" dirty="0" smtClean="0">
                <a:solidFill>
                  <a:schemeClr val="tx1"/>
                </a:solidFill>
              </a:rPr>
              <a:t> fetus ~ 150Mb</a:t>
            </a:r>
          </a:p>
          <a:p>
            <a:r>
              <a:rPr lang="en-US" dirty="0" smtClean="0"/>
              <a:t>Objective measurement: </a:t>
            </a:r>
            <a:r>
              <a:rPr lang="en-US" b="1" dirty="0" smtClean="0">
                <a:solidFill>
                  <a:srgbClr val="0000FF"/>
                </a:solidFill>
              </a:rPr>
              <a:t>Avg. GPU Utilization % </a:t>
            </a:r>
            <a:r>
              <a:rPr lang="en-US" dirty="0" smtClean="0"/>
              <a:t>measured every second for 15 seconds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Objective Results (1/2)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404836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Dataset: </a:t>
            </a:r>
            <a:r>
              <a:rPr lang="en-US" dirty="0" err="1" smtClean="0"/>
              <a:t>Molerat</a:t>
            </a:r>
            <a:r>
              <a:rPr lang="en-US" dirty="0" smtClean="0"/>
              <a:t> Fetus (~150Mb)</a:t>
            </a:r>
          </a:p>
          <a:p>
            <a:r>
              <a:rPr lang="en-US" dirty="0" smtClean="0"/>
              <a:t>Network: </a:t>
            </a:r>
            <a:r>
              <a:rPr lang="en-US" dirty="0" err="1" smtClean="0"/>
              <a:t>MizzouWireless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0" y="1047750"/>
          <a:ext cx="8991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305800" cy="2590799"/>
          </a:xfrm>
        </p:spPr>
        <p:txBody>
          <a:bodyPr>
            <a:normAutofit fontScale="62500" lnSpcReduction="20000"/>
          </a:bodyPr>
          <a:lstStyle/>
          <a:p>
            <a:pPr marL="457200" lvl="0" indent="-381000">
              <a:buFont typeface="Arial"/>
              <a:buChar char="●"/>
            </a:pP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Data intensive and High Performance applications are accessed by Remote Desktop (RD)</a:t>
            </a:r>
          </a:p>
          <a:p>
            <a:pPr marL="822960" lvl="1" indent="-381000">
              <a:buFont typeface="Arial"/>
              <a:buChar char="●"/>
            </a:pPr>
            <a:r>
              <a:rPr lang="en-US" sz="3000" dirty="0">
                <a:latin typeface="Arial"/>
                <a:cs typeface="Arial"/>
              </a:rPr>
              <a:t>Impractical to carry or </a:t>
            </a:r>
            <a:r>
              <a:rPr lang="en-US" sz="3000" dirty="0" smtClean="0">
                <a:latin typeface="Arial"/>
                <a:cs typeface="Arial"/>
              </a:rPr>
              <a:t>download large data </a:t>
            </a:r>
            <a:r>
              <a:rPr lang="en-US" sz="3000" dirty="0">
                <a:latin typeface="Arial"/>
                <a:cs typeface="Arial"/>
              </a:rPr>
              <a:t>for computation</a:t>
            </a:r>
            <a:endParaRPr lang="en-US" sz="30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buFont typeface="Arial"/>
              <a:buChar char="●"/>
            </a:pPr>
            <a:endParaRPr lang="en-US" sz="32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buFont typeface="Arial"/>
              <a:buChar char="●"/>
            </a:pP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Achieving best Quality of Experience (</a:t>
            </a:r>
            <a:r>
              <a:rPr lang="en-US" sz="3200" dirty="0" err="1" smtClean="0">
                <a:latin typeface="Arial"/>
                <a:ea typeface="Arial"/>
                <a:cs typeface="Arial"/>
                <a:sym typeface="Arial"/>
              </a:rPr>
              <a:t>QoE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) in RD Applications essential</a:t>
            </a:r>
          </a:p>
          <a:p>
            <a:pPr marL="457200" lvl="0" indent="-381000">
              <a:buNone/>
            </a:pPr>
            <a:endParaRPr lang="en-US" sz="32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81000">
              <a:buFont typeface="Arial"/>
              <a:buChar char="●"/>
            </a:pPr>
            <a:r>
              <a:rPr lang="en-US" sz="3200" dirty="0" err="1" smtClean="0">
                <a:latin typeface="Arial"/>
                <a:ea typeface="Arial"/>
                <a:cs typeface="Arial"/>
                <a:sym typeface="Arial"/>
              </a:rPr>
              <a:t>QoE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 is an interplay of:</a:t>
            </a:r>
          </a:p>
          <a:p>
            <a:pPr marL="1005840" lvl="2" indent="-381000">
              <a:buFont typeface="Arial"/>
              <a:buChar char="●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Quality of Application (</a:t>
            </a:r>
            <a:r>
              <a:rPr lang="en-US" sz="2800" dirty="0" err="1" smtClean="0">
                <a:latin typeface="Arial"/>
                <a:ea typeface="Arial"/>
                <a:cs typeface="Arial"/>
                <a:sym typeface="Arial"/>
              </a:rPr>
              <a:t>QoA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005840" lvl="2" indent="-381000">
              <a:buFont typeface="Arial"/>
              <a:buChar char="●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Quality of Service (</a:t>
            </a:r>
            <a:r>
              <a:rPr lang="en-US" sz="2800" dirty="0" err="1" smtClean="0">
                <a:latin typeface="Arial"/>
                <a:ea typeface="Arial"/>
                <a:cs typeface="Arial"/>
                <a:sym typeface="Arial"/>
              </a:rPr>
              <a:t>QoS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381000">
              <a:buFont typeface="Arial"/>
              <a:buChar char="●"/>
            </a:pPr>
            <a:endParaRPr lang="en-US" sz="1200" dirty="0" smtClean="0">
              <a:latin typeface="Arial"/>
              <a:ea typeface="Arial"/>
              <a:cs typeface="Arial"/>
              <a:sym typeface="Arial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867150"/>
            <a:ext cx="624459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3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Objective Results (2/2)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404836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Dataset: </a:t>
            </a:r>
            <a:r>
              <a:rPr lang="en-US" dirty="0" err="1" smtClean="0"/>
              <a:t>Molerat</a:t>
            </a:r>
            <a:r>
              <a:rPr lang="en-US" dirty="0" smtClean="0"/>
              <a:t> Fetus (~150Mb)</a:t>
            </a:r>
          </a:p>
          <a:p>
            <a:r>
              <a:rPr lang="en-US" dirty="0" smtClean="0"/>
              <a:t>Network: </a:t>
            </a:r>
            <a:r>
              <a:rPr lang="en-US" dirty="0" err="1" smtClean="0"/>
              <a:t>MizzouWireless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52400" y="1123950"/>
          <a:ext cx="8686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8686800" cy="3493886"/>
          </a:xfrm>
        </p:spPr>
        <p:txBody>
          <a:bodyPr>
            <a:normAutofit/>
          </a:bodyPr>
          <a:lstStyle/>
          <a:p>
            <a:r>
              <a:rPr lang="en-US" dirty="0" smtClean="0"/>
              <a:t>GPU Virtualization scalability</a:t>
            </a:r>
          </a:p>
          <a:p>
            <a:pPr lvl="1"/>
            <a:r>
              <a:rPr lang="en-US" dirty="0" smtClean="0"/>
              <a:t>RIVVIR handles up to five clients simultaneously without loss of </a:t>
            </a:r>
            <a:r>
              <a:rPr lang="en-US" dirty="0" err="1" smtClean="0"/>
              <a:t>QoE</a:t>
            </a:r>
            <a:endParaRPr lang="en-US" dirty="0" smtClean="0"/>
          </a:p>
          <a:p>
            <a:pPr lvl="1"/>
            <a:r>
              <a:rPr lang="en-US" dirty="0" smtClean="0"/>
              <a:t>Certain clients seem to consume less GPU resources than others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Study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47750"/>
            <a:ext cx="8686800" cy="18174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Our </a:t>
            </a:r>
            <a:r>
              <a:rPr lang="en-US" dirty="0"/>
              <a:t>results </a:t>
            </a:r>
            <a:r>
              <a:rPr lang="en-US" dirty="0" smtClean="0"/>
              <a:t>provide:</a:t>
            </a:r>
          </a:p>
          <a:p>
            <a:pPr lvl="1"/>
            <a:r>
              <a:rPr lang="en-US" dirty="0" smtClean="0"/>
              <a:t>Insights </a:t>
            </a:r>
            <a:r>
              <a:rPr lang="en-US" dirty="0"/>
              <a:t>for RIVVIR enhancements to deliver satisfactory volume visualization user experience for remote </a:t>
            </a:r>
            <a:r>
              <a:rPr lang="en-US" dirty="0" smtClean="0"/>
              <a:t>users</a:t>
            </a:r>
          </a:p>
          <a:p>
            <a:pPr lvl="2"/>
            <a:r>
              <a:rPr lang="en-US" dirty="0" smtClean="0"/>
              <a:t>Particularly, high </a:t>
            </a:r>
            <a:r>
              <a:rPr lang="en-US" dirty="0"/>
              <a:t>number of users accessing from diverse networks</a:t>
            </a:r>
          </a:p>
          <a:p>
            <a:pPr lvl="1"/>
            <a:r>
              <a:rPr lang="en-US" dirty="0" smtClean="0"/>
              <a:t>Preliminary data to fully validate the 3Q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22</a:t>
            </a:fld>
            <a:endParaRPr kumimoji="0" lang="en-US"/>
          </a:p>
        </p:txBody>
      </p:sp>
      <p:pic>
        <p:nvPicPr>
          <p:cNvPr id="4" name="Picture 3" descr="3Q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846078"/>
            <a:ext cx="4729986" cy="22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5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Work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42950"/>
            <a:ext cx="8534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Subjective testing with Encoding scheme selection</a:t>
            </a:r>
          </a:p>
          <a:p>
            <a:pPr lvl="1"/>
            <a:r>
              <a:rPr lang="en-US" dirty="0" smtClean="0"/>
              <a:t>Data collection with human participants </a:t>
            </a:r>
            <a:r>
              <a:rPr lang="en-US" dirty="0"/>
              <a:t>and Mean Opinion Scores (MOS) </a:t>
            </a:r>
            <a:endParaRPr lang="en-US" dirty="0" smtClean="0"/>
          </a:p>
          <a:p>
            <a:pPr lvl="2"/>
            <a:r>
              <a:rPr lang="en-US" dirty="0" smtClean="0"/>
              <a:t>Planning data collection close to server (@ Ohio State U.); we expect the tournament model will present different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b="15596"/>
          <a:stretch>
            <a:fillRect/>
          </a:stretch>
        </p:blipFill>
        <p:spPr bwMode="auto">
          <a:xfrm>
            <a:off x="4953000" y="2724150"/>
            <a:ext cx="34137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724150"/>
            <a:ext cx="3749040" cy="221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r>
              <a:rPr lang="en-US" dirty="0" smtClean="0"/>
              <a:t>Future Work (</a:t>
            </a:r>
            <a:r>
              <a:rPr lang="en-US" dirty="0" smtClean="0"/>
              <a:t>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00150"/>
            <a:ext cx="8534400" cy="3733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More testing regarding amount of clients system can support</a:t>
            </a:r>
          </a:p>
          <a:p>
            <a:pPr lvl="2"/>
            <a:r>
              <a:rPr lang="en-US" dirty="0" smtClean="0"/>
              <a:t>Planning data collection to determine how scale of user connections can impact encoding selection of connected clients</a:t>
            </a:r>
          </a:p>
          <a:p>
            <a:pPr lvl="2"/>
            <a:r>
              <a:rPr lang="en-US" dirty="0" smtClean="0"/>
              <a:t>Automate the data collection with testing scripts so that experiments can be repeated more easily and analyzed quickly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659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r>
              <a:rPr lang="en-US" dirty="0" smtClean="0"/>
              <a:t>Future Work </a:t>
            </a:r>
            <a:r>
              <a:rPr lang="en-US" dirty="0" smtClean="0"/>
              <a:t>(3/3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8534400" cy="3276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More testing to determine if different client devices consume different amounts of GPU resources</a:t>
            </a:r>
          </a:p>
          <a:p>
            <a:pPr lvl="2"/>
            <a:r>
              <a:rPr lang="en-US" dirty="0" smtClean="0"/>
              <a:t>Planning data collection to determine whether “hybrid” computing can be effective, where thin-client is also rich in computational resources</a:t>
            </a:r>
          </a:p>
          <a:p>
            <a:pPr lvl="3"/>
            <a:r>
              <a:rPr lang="en-US" dirty="0" smtClean="0"/>
              <a:t>iPad4 as a thin-client still has a dual-core 1.4GHz processor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Paper being prepared for submission </a:t>
            </a:r>
          </a:p>
          <a:p>
            <a:pPr lvl="2"/>
            <a:r>
              <a:rPr lang="en-US" dirty="0" smtClean="0"/>
              <a:t>2014 IEEE International Conference on Computing, Networking and Communication, Disneyland!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152400" y="447675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Finish the Path switching experiments of RIVVIR </a:t>
            </a:r>
            <a:r>
              <a:rPr lang="en-US" sz="1800" dirty="0">
                <a:solidFill>
                  <a:srgbClr val="0000FF"/>
                </a:solidFill>
              </a:rPr>
              <a:t>with </a:t>
            </a:r>
            <a:r>
              <a:rPr lang="en-US" sz="1800" dirty="0" err="1">
                <a:solidFill>
                  <a:srgbClr val="0000FF"/>
                </a:solidFill>
              </a:rPr>
              <a:t>OpenFlow</a:t>
            </a:r>
            <a:r>
              <a:rPr lang="en-US" sz="1800" dirty="0">
                <a:solidFill>
                  <a:srgbClr val="0000FF"/>
                </a:solidFill>
              </a:rPr>
              <a:t> @ </a:t>
            </a:r>
            <a:r>
              <a:rPr lang="en-US" sz="1800" dirty="0" smtClean="0">
                <a:solidFill>
                  <a:srgbClr val="0000FF"/>
                </a:solidFill>
              </a:rPr>
              <a:t>network… </a:t>
            </a:r>
            <a:r>
              <a:rPr lang="en-US" sz="1800" dirty="0" smtClean="0">
                <a:solidFill>
                  <a:srgbClr val="0000FF"/>
                </a:solidFill>
                <a:sym typeface="Wingdings"/>
              </a:rPr>
              <a:t>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6146" name="Picture 2" descr="http://www.conf-icnc.org/2015/top_files/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23987"/>
            <a:ext cx="1793875" cy="528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48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5725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792866"/>
            <a:ext cx="8763000" cy="429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onstantia"/>
                <a:cs typeface="Constantia"/>
              </a:rPr>
              <a:t>[1] T. Richardson, Q. Stafford-Fraser, K. R. Wood, and A. Hopper. (1998). “Virtual Network Computing.” IEEE Internet Computing, 2, 33-38.</a:t>
            </a:r>
          </a:p>
          <a:p>
            <a:endParaRPr lang="en-US" sz="1300" dirty="0" smtClean="0">
              <a:latin typeface="Constantia"/>
              <a:cs typeface="Constantia"/>
            </a:endParaRPr>
          </a:p>
          <a:p>
            <a:r>
              <a:rPr lang="en-US" sz="1300" dirty="0" smtClean="0">
                <a:latin typeface="Constantia"/>
                <a:cs typeface="Constantia"/>
              </a:rPr>
              <a:t>[2] </a:t>
            </a:r>
            <a:r>
              <a:rPr lang="en-US" sz="1300" dirty="0" err="1" smtClean="0">
                <a:latin typeface="Constantia"/>
                <a:cs typeface="Constantia"/>
              </a:rPr>
              <a:t>Vlado</a:t>
            </a:r>
            <a:r>
              <a:rPr lang="en-US" sz="1300" dirty="0" smtClean="0">
                <a:latin typeface="Constantia"/>
                <a:cs typeface="Constantia"/>
              </a:rPr>
              <a:t> </a:t>
            </a:r>
            <a:r>
              <a:rPr lang="en-US" sz="1300" dirty="0" err="1" smtClean="0">
                <a:latin typeface="Constantia"/>
                <a:cs typeface="Constantia"/>
              </a:rPr>
              <a:t>Menkovski</a:t>
            </a:r>
            <a:r>
              <a:rPr lang="en-US" sz="1300" dirty="0" smtClean="0">
                <a:latin typeface="Constantia"/>
                <a:cs typeface="Constantia"/>
              </a:rPr>
              <a:t>, </a:t>
            </a:r>
            <a:r>
              <a:rPr lang="en-US" sz="1300" dirty="0" err="1" smtClean="0">
                <a:latin typeface="Constantia"/>
                <a:cs typeface="Constantia"/>
              </a:rPr>
              <a:t>Adetola</a:t>
            </a:r>
            <a:r>
              <a:rPr lang="en-US" sz="1300" dirty="0" smtClean="0">
                <a:latin typeface="Constantia"/>
                <a:cs typeface="Constantia"/>
              </a:rPr>
              <a:t> </a:t>
            </a:r>
            <a:r>
              <a:rPr lang="en-US" sz="1300" dirty="0" err="1" smtClean="0">
                <a:latin typeface="Constantia"/>
                <a:cs typeface="Constantia"/>
              </a:rPr>
              <a:t>Oredope</a:t>
            </a:r>
            <a:r>
              <a:rPr lang="en-US" sz="1300" dirty="0" smtClean="0">
                <a:latin typeface="Constantia"/>
                <a:cs typeface="Constantia"/>
              </a:rPr>
              <a:t>, Antonio </a:t>
            </a:r>
            <a:r>
              <a:rPr lang="en-US" sz="1300" dirty="0" err="1" smtClean="0">
                <a:latin typeface="Constantia"/>
                <a:cs typeface="Constantia"/>
              </a:rPr>
              <a:t>Liotta</a:t>
            </a:r>
            <a:r>
              <a:rPr lang="en-US" sz="1300" dirty="0" smtClean="0">
                <a:latin typeface="Constantia"/>
                <a:cs typeface="Constantia"/>
              </a:rPr>
              <a:t>, and Antonio </a:t>
            </a:r>
            <a:r>
              <a:rPr lang="en-US" sz="1300" dirty="0" err="1" smtClean="0">
                <a:latin typeface="Constantia"/>
                <a:cs typeface="Constantia"/>
              </a:rPr>
              <a:t>Cuadra</a:t>
            </a:r>
            <a:r>
              <a:rPr lang="en-US" sz="1300" dirty="0" smtClean="0">
                <a:latin typeface="Constantia"/>
                <a:cs typeface="Constantia"/>
              </a:rPr>
              <a:t> Sanchez, 2009. “Predicting Quality of Experience in Multimedia Streaming.” In proceedings of the 7</a:t>
            </a:r>
            <a:r>
              <a:rPr lang="en-US" sz="1300" baseline="30000" dirty="0" smtClean="0">
                <a:latin typeface="Constantia"/>
                <a:cs typeface="Constantia"/>
              </a:rPr>
              <a:t>th</a:t>
            </a:r>
            <a:r>
              <a:rPr lang="en-US" sz="1300" dirty="0" smtClean="0">
                <a:latin typeface="Constantia"/>
                <a:cs typeface="Constantia"/>
              </a:rPr>
              <a:t> International Conference on Advances in Mobile Computing and Multimedia (</a:t>
            </a:r>
            <a:r>
              <a:rPr lang="en-US" sz="1300" dirty="0" err="1" smtClean="0">
                <a:latin typeface="Constantia"/>
                <a:cs typeface="Constantia"/>
              </a:rPr>
              <a:t>MoMM</a:t>
            </a:r>
            <a:r>
              <a:rPr lang="en-US" sz="1300" dirty="0" smtClean="0">
                <a:latin typeface="Constantia"/>
                <a:cs typeface="Constantia"/>
              </a:rPr>
              <a:t> ’09). ACM, New York, NY, USA, 52-59.</a:t>
            </a:r>
          </a:p>
          <a:p>
            <a:endParaRPr lang="en-US" sz="1300" dirty="0" smtClean="0">
              <a:latin typeface="Constantia"/>
              <a:cs typeface="Constantia"/>
            </a:endParaRPr>
          </a:p>
          <a:p>
            <a:r>
              <a:rPr lang="en-US" sz="1300" dirty="0" smtClean="0">
                <a:latin typeface="Constantia"/>
                <a:cs typeface="Constantia"/>
              </a:rPr>
              <a:t>[3] T. Richardson. “The Remove Frame Buffer (RFB) Protocol.” &lt;http://www.realvnc.com/docs/rfbproto.pdf&gt;. 2010.</a:t>
            </a:r>
          </a:p>
          <a:p>
            <a:endParaRPr lang="en-US" sz="1300" dirty="0" smtClean="0">
              <a:latin typeface="Constantia"/>
              <a:cs typeface="Constantia"/>
            </a:endParaRPr>
          </a:p>
          <a:p>
            <a:r>
              <a:rPr lang="en-US" sz="1300" dirty="0" smtClean="0">
                <a:latin typeface="Constantia"/>
                <a:cs typeface="Constantia"/>
              </a:rPr>
              <a:t>[4] K. </a:t>
            </a:r>
            <a:r>
              <a:rPr lang="en-US" sz="1300" dirty="0" err="1" smtClean="0">
                <a:latin typeface="Constantia"/>
                <a:cs typeface="Constantia"/>
              </a:rPr>
              <a:t>Kaplinsky</a:t>
            </a:r>
            <a:r>
              <a:rPr lang="en-US" sz="1300" dirty="0" smtClean="0">
                <a:latin typeface="Constantia"/>
                <a:cs typeface="Constantia"/>
              </a:rPr>
              <a:t>. “VNC Tight Encoder-data Compression for VNC.” Proc. of Scientific and Practical Conference of Students, Post-graduates and Young Scientists, 2001.</a:t>
            </a:r>
          </a:p>
          <a:p>
            <a:endParaRPr lang="en-US" sz="1300" dirty="0" smtClean="0">
              <a:latin typeface="Constantia"/>
              <a:cs typeface="Constantia"/>
            </a:endParaRPr>
          </a:p>
          <a:p>
            <a:r>
              <a:rPr lang="en-US" sz="1300" dirty="0" smtClean="0">
                <a:latin typeface="Constantia"/>
                <a:cs typeface="Constantia"/>
              </a:rPr>
              <a:t>[5] P. Deutsch and J-L. </a:t>
            </a:r>
            <a:r>
              <a:rPr lang="en-US" sz="1300" dirty="0" err="1" smtClean="0">
                <a:latin typeface="Constantia"/>
                <a:cs typeface="Constantia"/>
              </a:rPr>
              <a:t>Gailly</a:t>
            </a:r>
            <a:r>
              <a:rPr lang="en-US" sz="1300" dirty="0" smtClean="0">
                <a:latin typeface="Constantia"/>
                <a:cs typeface="Constantia"/>
              </a:rPr>
              <a:t>. “ZLIB Compressed Data Format Specification.” IETF RFC 1950. &lt;http://www.zlib.net&gt;. 1996.</a:t>
            </a:r>
          </a:p>
          <a:p>
            <a:endParaRPr lang="en-US" sz="1300" dirty="0" smtClean="0">
              <a:latin typeface="Constantia"/>
              <a:cs typeface="Constantia"/>
            </a:endParaRPr>
          </a:p>
          <a:p>
            <a:r>
              <a:rPr lang="en-US" sz="1300" dirty="0" smtClean="0">
                <a:latin typeface="Constantia"/>
                <a:cs typeface="Constantia"/>
              </a:rPr>
              <a:t>[6] W. Jiang, H. Jin, and et. al. “A Novel Remote Screen Synchronization Mechanism for Ubiquitous Environments.” Symposium of Pervasive Computing and Applications, 2006.</a:t>
            </a:r>
          </a:p>
          <a:p>
            <a:endParaRPr lang="en-US" sz="1300" dirty="0" smtClean="0">
              <a:latin typeface="Constantia"/>
              <a:cs typeface="Constantia"/>
            </a:endParaRPr>
          </a:p>
          <a:p>
            <a:r>
              <a:rPr lang="en-US" sz="1300" dirty="0" smtClean="0">
                <a:latin typeface="Constantia"/>
                <a:cs typeface="Constantia"/>
              </a:rPr>
              <a:t>[7] P. </a:t>
            </a:r>
            <a:r>
              <a:rPr lang="en-US" sz="1300" dirty="0" err="1" smtClean="0">
                <a:latin typeface="Constantia"/>
                <a:cs typeface="Constantia"/>
              </a:rPr>
              <a:t>Calyam</a:t>
            </a:r>
            <a:r>
              <a:rPr lang="en-US" sz="1300" dirty="0" smtClean="0">
                <a:latin typeface="Constantia"/>
                <a:cs typeface="Constantia"/>
              </a:rPr>
              <a:t>, A. </a:t>
            </a:r>
            <a:r>
              <a:rPr lang="en-US" sz="1300" dirty="0" err="1" smtClean="0">
                <a:latin typeface="Constantia"/>
                <a:cs typeface="Constantia"/>
              </a:rPr>
              <a:t>Kalash</a:t>
            </a:r>
            <a:r>
              <a:rPr lang="en-US" sz="1300" dirty="0" smtClean="0">
                <a:latin typeface="Constantia"/>
                <a:cs typeface="Constantia"/>
              </a:rPr>
              <a:t>, A. Krishnamurthy, G. </a:t>
            </a:r>
            <a:r>
              <a:rPr lang="en-US" sz="1300" dirty="0" err="1" smtClean="0">
                <a:latin typeface="Constantia"/>
                <a:cs typeface="Constantia"/>
              </a:rPr>
              <a:t>Renkes</a:t>
            </a:r>
            <a:r>
              <a:rPr lang="en-US" sz="1300" dirty="0" smtClean="0">
                <a:latin typeface="Constantia"/>
                <a:cs typeface="Constantia"/>
              </a:rPr>
              <a:t>. “A Human-and-Network Aware Encoding Adaptation Scheme for Remote Desktop Access.” IEEE Workshop on Multimedia Signal Processing (MMSP), 2009.</a:t>
            </a:r>
          </a:p>
          <a:p>
            <a:endParaRPr lang="en-US" sz="130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2743200" y="2038350"/>
            <a:ext cx="3657600" cy="914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Any </a:t>
            </a:r>
            <a:r>
              <a:rPr lang="en" sz="36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95350"/>
            <a:ext cx="8229600" cy="8572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379095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Constantia"/>
                <a:cs typeface="Constantia"/>
              </a:rPr>
              <a:t>This material is based upon work supported by National Science Foundation under award numbers CNS-1205658 and CNS-1359125. Any opinions, findings, and conclusions or recommendations expressed in this publication are those of the author(s) and do not necessarily reflect the views of National Science Foundation.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399" y="3024161"/>
            <a:ext cx="838201" cy="78553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857250"/>
          </a:xfrm>
        </p:spPr>
        <p:txBody>
          <a:bodyPr/>
          <a:lstStyle/>
          <a:p>
            <a:r>
              <a:rPr lang="en-US" dirty="0" smtClean="0"/>
              <a:t>3Q Decision Tree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144000" cy="4400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4381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Credits: Chris </a:t>
            </a:r>
            <a:r>
              <a:rPr lang="en-US" sz="1200" i="1" dirty="0" err="1" smtClean="0"/>
              <a:t>Dopuch</a:t>
            </a:r>
            <a:r>
              <a:rPr lang="en-US" sz="1200" i="1" dirty="0" smtClean="0"/>
              <a:t>, Prasad Calyam</a:t>
            </a:r>
            <a:endParaRPr lang="en-US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304800" y="1123950"/>
            <a:ext cx="8534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FF"/>
                </a:solidFill>
              </a:rPr>
              <a:t>3Q Decision Tree Model uses </a:t>
            </a:r>
            <a:r>
              <a:rPr lang="en-US" sz="2000" b="1" dirty="0">
                <a:solidFill>
                  <a:srgbClr val="0000FF"/>
                </a:solidFill>
              </a:rPr>
              <a:t>context awareness through feedback loops by adjusting </a:t>
            </a:r>
            <a:r>
              <a:rPr lang="en-US" sz="2000" b="1" dirty="0" err="1" smtClean="0">
                <a:solidFill>
                  <a:srgbClr val="0000FF"/>
                </a:solidFill>
              </a:rPr>
              <a:t>QoA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dirty="0" err="1" smtClean="0">
                <a:solidFill>
                  <a:srgbClr val="0000FF"/>
                </a:solidFill>
              </a:rPr>
              <a:t>QoS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to improve the overall user </a:t>
            </a:r>
            <a:r>
              <a:rPr lang="en-US" sz="2000" b="1" dirty="0" err="1">
                <a:solidFill>
                  <a:srgbClr val="0000FF"/>
                </a:solidFill>
              </a:rPr>
              <a:t>QoE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of Experience improvement of a RD application that this project explores:</a:t>
            </a:r>
          </a:p>
          <a:p>
            <a:pPr lvl="1"/>
            <a:endParaRPr lang="en-US" dirty="0" smtClean="0"/>
          </a:p>
          <a:p>
            <a:pPr lvl="1"/>
            <a:r>
              <a:rPr lang="en-US" sz="2600" dirty="0" smtClean="0">
                <a:solidFill>
                  <a:srgbClr val="0000FF"/>
                </a:solidFill>
              </a:rPr>
              <a:t>Encoding scheme selection @ thin-client</a:t>
            </a:r>
          </a:p>
          <a:p>
            <a:pPr lvl="1"/>
            <a:r>
              <a:rPr lang="en-US" sz="2600" dirty="0" smtClean="0">
                <a:solidFill>
                  <a:srgbClr val="0000FF"/>
                </a:solidFill>
              </a:rPr>
              <a:t>GPU Virtualization scalability @ server</a:t>
            </a:r>
          </a:p>
          <a:p>
            <a:pPr lvl="1"/>
            <a:r>
              <a:rPr lang="en-US" sz="2600" dirty="0" smtClean="0">
                <a:solidFill>
                  <a:srgbClr val="0000FF"/>
                </a:solidFill>
              </a:rPr>
              <a:t>(Path switching with </a:t>
            </a:r>
            <a:r>
              <a:rPr lang="en-US" sz="2600" dirty="0" err="1" smtClean="0">
                <a:solidFill>
                  <a:srgbClr val="0000FF"/>
                </a:solidFill>
              </a:rPr>
              <a:t>OpenFlow</a:t>
            </a:r>
            <a:r>
              <a:rPr lang="en-US" sz="2600" dirty="0" smtClean="0">
                <a:solidFill>
                  <a:srgbClr val="0000FF"/>
                </a:solidFill>
              </a:rPr>
              <a:t> @ network)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RIVVIR Application (1/2)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Remote Interactive Volume Visualization Infrastructure for Researchers (RIVVIR)</a:t>
            </a:r>
          </a:p>
          <a:p>
            <a:pPr lvl="1"/>
            <a:r>
              <a:rPr lang="en-US" dirty="0" smtClean="0"/>
              <a:t>For Health Care researchers in Small Animal Imaging</a:t>
            </a:r>
          </a:p>
          <a:p>
            <a:pPr lvl="1"/>
            <a:r>
              <a:rPr lang="en-US" dirty="0" smtClean="0"/>
              <a:t>Data intensive volume visualization for MRI viewing</a:t>
            </a:r>
          </a:p>
          <a:p>
            <a:pPr lvl="2"/>
            <a:r>
              <a:rPr lang="en-US" dirty="0" smtClean="0"/>
              <a:t>Typical file size is more than ~0.5 GB</a:t>
            </a:r>
          </a:p>
          <a:p>
            <a:pPr lvl="1"/>
            <a:r>
              <a:rPr lang="en-US" dirty="0" smtClean="0"/>
              <a:t>RD access by remote thin-client to a cloud platform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Used as a case study to test and verify improvements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RIVVIR Application (2/2)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56718" y="852790"/>
            <a:ext cx="6953682" cy="3328089"/>
            <a:chOff x="191152" y="2039676"/>
            <a:chExt cx="6953682" cy="3550967"/>
          </a:xfrm>
        </p:grpSpPr>
        <p:pic>
          <p:nvPicPr>
            <p:cNvPr id="10" name="Picture 8" descr="http://i01.i.aliimg.com/photo/v0/605205897/High_Performance_Computing_Server_TS10000_server_clust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52" y="3304631"/>
              <a:ext cx="1524431" cy="1219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http://www.gamesparks.com/wp-content/uploads/2013/07/the-clou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234" y="3467237"/>
              <a:ext cx="1259013" cy="894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>
              <a:stCxn id="11" idx="3"/>
            </p:cNvCxnSpPr>
            <p:nvPr/>
          </p:nvCxnSpPr>
          <p:spPr>
            <a:xfrm flipV="1">
              <a:off x="4746247" y="2039676"/>
              <a:ext cx="2398587" cy="1874728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11" idx="3"/>
            </p:cNvCxnSpPr>
            <p:nvPr/>
          </p:nvCxnSpPr>
          <p:spPr>
            <a:xfrm flipH="1" flipV="1">
              <a:off x="4746247" y="3914404"/>
              <a:ext cx="2017587" cy="1600551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3"/>
              <a:endCxn id="11" idx="1"/>
            </p:cNvCxnSpPr>
            <p:nvPr/>
          </p:nvCxnSpPr>
          <p:spPr>
            <a:xfrm>
              <a:off x="1715583" y="3914404"/>
              <a:ext cx="1771651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63034" y="4605479"/>
              <a:ext cx="1828800" cy="985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smtClean="0"/>
                <a:t>MRI Computing Resources @ OSU</a:t>
              </a:r>
              <a:endParaRPr lang="en-US" sz="18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62600" y="4774168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Thin client end users @ MU</a:t>
            </a:r>
            <a:endParaRPr lang="en-US" sz="1800" dirty="0"/>
          </a:p>
        </p:txBody>
      </p:sp>
      <p:pic>
        <p:nvPicPr>
          <p:cNvPr id="20" name="Picture 19" descr="ad0ez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57350"/>
            <a:ext cx="1100137" cy="719967"/>
          </a:xfrm>
          <a:prstGeom prst="rect">
            <a:avLst/>
          </a:prstGeom>
        </p:spPr>
      </p:pic>
      <p:pic>
        <p:nvPicPr>
          <p:cNvPr id="21" name="Picture 20" descr="ad0ez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581150"/>
            <a:ext cx="3027349" cy="1981200"/>
          </a:xfrm>
          <a:prstGeom prst="rect">
            <a:avLst/>
          </a:prstGeom>
        </p:spPr>
      </p:pic>
      <p:pic>
        <p:nvPicPr>
          <p:cNvPr id="22" name="Picture 21" descr="lap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876550"/>
            <a:ext cx="1744231" cy="1885950"/>
          </a:xfrm>
          <a:prstGeom prst="rect">
            <a:avLst/>
          </a:prstGeom>
        </p:spPr>
      </p:pic>
      <p:pic>
        <p:nvPicPr>
          <p:cNvPr id="23" name="Picture 22" descr="iphon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133350"/>
            <a:ext cx="981582" cy="14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1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4717018"/>
            <a:ext cx="525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Lossless RLE pixel encoding </a:t>
            </a:r>
            <a:r>
              <a:rPr lang="en-US" sz="1200" b="1" i="1" dirty="0" smtClean="0">
                <a:solidFill>
                  <a:srgbClr val="0000FF"/>
                </a:solidFill>
              </a:rPr>
              <a:t>(python.dzone.com)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23950"/>
            <a:ext cx="8229600" cy="2590800"/>
          </a:xfrm>
        </p:spPr>
        <p:txBody>
          <a:bodyPr>
            <a:normAutofit fontScale="85000" lnSpcReduction="20000"/>
          </a:bodyPr>
          <a:lstStyle/>
          <a:p>
            <a:pPr lvl="0" indent="304800">
              <a:buFont typeface="Arial" pitchFamily="34" charset="0"/>
              <a:buChar char="•"/>
            </a:pPr>
            <a:r>
              <a:rPr lang="en-US" sz="2800" dirty="0" smtClean="0"/>
              <a:t>VNC (which uses RFB protocol) is used to connect to server</a:t>
            </a:r>
          </a:p>
          <a:p>
            <a:pPr lvl="0" indent="304800">
              <a:buFont typeface="Arial" pitchFamily="34" charset="0"/>
              <a:buChar char="•"/>
            </a:pPr>
            <a:endParaRPr lang="en-US" sz="2800" dirty="0" smtClean="0"/>
          </a:p>
          <a:p>
            <a:pPr lvl="0" indent="304800">
              <a:buFont typeface="Arial" pitchFamily="34" charset="0"/>
              <a:buChar char="•"/>
            </a:pPr>
            <a:r>
              <a:rPr lang="en-US" sz="2800" dirty="0" smtClean="0"/>
              <a:t>Encoding refers to the encoding of image pixels that are generated by RFB and transported by VNC</a:t>
            </a:r>
          </a:p>
          <a:p>
            <a:pPr lvl="0" indent="304800">
              <a:buFont typeface="Arial" pitchFamily="34" charset="0"/>
              <a:buChar char="•"/>
            </a:pPr>
            <a:endParaRPr lang="en-US" sz="2800" dirty="0" smtClean="0"/>
          </a:p>
          <a:p>
            <a:pPr indent="304800">
              <a:buFont typeface="Arial" pitchFamily="34" charset="0"/>
              <a:buChar char="•"/>
            </a:pPr>
            <a:r>
              <a:rPr lang="en-US" sz="2800" dirty="0" smtClean="0"/>
              <a:t>Encoding types: Tight, ZRLE, </a:t>
            </a:r>
            <a:r>
              <a:rPr lang="en-US" sz="2800" dirty="0" err="1" smtClean="0"/>
              <a:t>Zlib</a:t>
            </a:r>
            <a:r>
              <a:rPr lang="en-US" sz="2800" dirty="0" smtClean="0"/>
              <a:t>, </a:t>
            </a:r>
            <a:r>
              <a:rPr lang="en-US" sz="2800" dirty="0" err="1" smtClean="0"/>
              <a:t>ZlibHex</a:t>
            </a:r>
            <a:r>
              <a:rPr lang="en-US" sz="2800" dirty="0" smtClean="0"/>
              <a:t>, Ultra, </a:t>
            </a:r>
            <a:r>
              <a:rPr lang="en-US" sz="2800" dirty="0" err="1" smtClean="0"/>
              <a:t>Hextile</a:t>
            </a:r>
            <a:r>
              <a:rPr lang="en-US" sz="2800" dirty="0" smtClean="0"/>
              <a:t>, RRE, Raw, </a:t>
            </a:r>
            <a:r>
              <a:rPr lang="en-US" sz="2800" dirty="0" err="1" smtClean="0"/>
              <a:t>CoRRE</a:t>
            </a:r>
            <a:r>
              <a:rPr lang="en-US" sz="2800" dirty="0" smtClean="0"/>
              <a:t>, ZYWRLE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6" name="Picture 5" descr="losselessrrle.gif"/>
          <p:cNvPicPr>
            <a:picLocks noChangeAspect="1"/>
          </p:cNvPicPr>
          <p:nvPr/>
        </p:nvPicPr>
        <p:blipFill>
          <a:blip r:embed="rId2" cstate="print"/>
          <a:srcRect t="2760"/>
          <a:stretch>
            <a:fillRect/>
          </a:stretch>
        </p:blipFill>
        <p:spPr>
          <a:xfrm>
            <a:off x="1752600" y="3765511"/>
            <a:ext cx="4572000" cy="981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Encoding Experiment (1/2)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Test 10 available encoding schemes under different network health conditions (affected by network location)</a:t>
            </a:r>
          </a:p>
          <a:p>
            <a:endParaRPr lang="en-US" dirty="0" smtClean="0"/>
          </a:p>
          <a:p>
            <a:r>
              <a:rPr lang="en-US" dirty="0" smtClean="0"/>
              <a:t>Metrics used in Experiments</a:t>
            </a:r>
            <a:endParaRPr lang="en-US" dirty="0" smtClean="0"/>
          </a:p>
          <a:p>
            <a:pPr lvl="1"/>
            <a:r>
              <a:rPr lang="en-US" b="1" dirty="0" smtClean="0"/>
              <a:t>Subjective measurements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Tournament </a:t>
            </a:r>
            <a:r>
              <a:rPr lang="en-US" dirty="0" smtClean="0"/>
              <a:t>method</a:t>
            </a:r>
            <a:r>
              <a:rPr lang="en-US" b="1" dirty="0" smtClean="0"/>
              <a:t> </a:t>
            </a:r>
            <a:r>
              <a:rPr lang="en-US" dirty="0" smtClean="0"/>
              <a:t>is used – variant of a genetic algorithm</a:t>
            </a:r>
          </a:p>
          <a:p>
            <a:pPr lvl="2"/>
            <a:r>
              <a:rPr lang="en-US" dirty="0" smtClean="0"/>
              <a:t>Image </a:t>
            </a:r>
            <a:r>
              <a:rPr lang="en-US" dirty="0" smtClean="0"/>
              <a:t>responsiveness and image quality </a:t>
            </a:r>
            <a:r>
              <a:rPr lang="en-US" dirty="0" smtClean="0"/>
              <a:t>using different encoding schemes is compared in a </a:t>
            </a:r>
            <a:r>
              <a:rPr lang="en-US" dirty="0" smtClean="0"/>
              <a:t>the tournament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b="1" dirty="0" smtClean="0"/>
              <a:t>Objective measurements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Bandwidth Consumption </a:t>
            </a:r>
            <a:r>
              <a:rPr lang="en-US" dirty="0" smtClean="0">
                <a:solidFill>
                  <a:srgbClr val="000000"/>
                </a:solidFill>
              </a:rPr>
              <a:t>metric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is used – amount of bandwidth consumed by protocol measured in megabits per second (Mbps)</a:t>
            </a:r>
          </a:p>
          <a:p>
            <a:pPr lvl="2"/>
            <a:r>
              <a:rPr lang="en-US" dirty="0" smtClean="0"/>
              <a:t>Higher the </a:t>
            </a:r>
            <a:r>
              <a:rPr lang="en-US" dirty="0" smtClean="0"/>
              <a:t>Bandwidth </a:t>
            </a:r>
            <a:r>
              <a:rPr lang="en-US" dirty="0" smtClean="0"/>
              <a:t>Consumption, </a:t>
            </a:r>
            <a:r>
              <a:rPr lang="en-US" smtClean="0"/>
              <a:t>better </a:t>
            </a:r>
            <a:r>
              <a:rPr lang="en-US" smtClean="0"/>
              <a:t>the </a:t>
            </a:r>
            <a:r>
              <a:rPr lang="en-US" dirty="0" smtClean="0"/>
              <a:t>image quality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Encoding Experiment (2/2)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852363766"/>
              </p:ext>
            </p:extLst>
          </p:nvPr>
        </p:nvGraphicFramePr>
        <p:xfrm>
          <a:off x="0" y="895350"/>
          <a:ext cx="91440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4628</TotalTime>
  <Words>1282</Words>
  <Application>Microsoft Office PowerPoint</Application>
  <PresentationFormat>On-screen Show (16:9)</PresentationFormat>
  <Paragraphs>176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Improving Remote Access of a Data-Intensive Computing Application: Effects of Encoding and GPU Virtualization</vt:lpstr>
      <vt:lpstr>Introduction</vt:lpstr>
      <vt:lpstr>3Q Decision Tree Model</vt:lpstr>
      <vt:lpstr>Overview</vt:lpstr>
      <vt:lpstr>RIVVIR Application (1/2)</vt:lpstr>
      <vt:lpstr>RIVVIR Application (2/2)</vt:lpstr>
      <vt:lpstr>Encoding</vt:lpstr>
      <vt:lpstr>Encoding Experiment (1/2)</vt:lpstr>
      <vt:lpstr>Encoding Experiment (2/2)</vt:lpstr>
      <vt:lpstr>Home Wired – Results</vt:lpstr>
      <vt:lpstr>Home Wireless (Optimal) Results </vt:lpstr>
      <vt:lpstr>Home Wireless (Poor) Results </vt:lpstr>
      <vt:lpstr>Subjective Tournament Results</vt:lpstr>
      <vt:lpstr>Salient Findings</vt:lpstr>
      <vt:lpstr>Overview</vt:lpstr>
      <vt:lpstr>GPU Virtualization (1/2)</vt:lpstr>
      <vt:lpstr>GPU Virtualization (2/2)</vt:lpstr>
      <vt:lpstr>GPU Virtualization Experiment</vt:lpstr>
      <vt:lpstr>Objective Results (1/2)</vt:lpstr>
      <vt:lpstr>Objective Results (2/2)</vt:lpstr>
      <vt:lpstr>Salient Findings</vt:lpstr>
      <vt:lpstr>Study Significance</vt:lpstr>
      <vt:lpstr>Future Work (1/3)</vt:lpstr>
      <vt:lpstr>Future Work (2/3)</vt:lpstr>
      <vt:lpstr>Future Work (3/3)</vt:lpstr>
      <vt:lpstr>References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Thin-client based remote volume visualization over wide-area networks</dc:title>
  <dc:creator>Jerry</dc:creator>
  <cp:lastModifiedBy>Jerry</cp:lastModifiedBy>
  <cp:revision>494</cp:revision>
  <dcterms:modified xsi:type="dcterms:W3CDTF">2014-07-31T17:15:16Z</dcterms:modified>
</cp:coreProperties>
</file>