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87" r:id="rId4"/>
    <p:sldId id="275" r:id="rId5"/>
    <p:sldId id="276" r:id="rId6"/>
    <p:sldId id="277" r:id="rId7"/>
    <p:sldId id="278" r:id="rId8"/>
    <p:sldId id="279" r:id="rId9"/>
    <p:sldId id="280" r:id="rId10"/>
    <p:sldId id="283" r:id="rId11"/>
    <p:sldId id="281" r:id="rId12"/>
    <p:sldId id="282" r:id="rId13"/>
    <p:sldId id="284" r:id="rId14"/>
    <p:sldId id="273" r:id="rId15"/>
    <p:sldId id="272" r:id="rId16"/>
    <p:sldId id="274" r:id="rId17"/>
    <p:sldId id="285" r:id="rId18"/>
    <p:sldId id="28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6625" autoAdjust="0"/>
  </p:normalViewPr>
  <p:slideViewPr>
    <p:cSldViewPr>
      <p:cViewPr>
        <p:scale>
          <a:sx n="60" d="100"/>
          <a:sy n="60" d="100"/>
        </p:scale>
        <p:origin x="-1542" y="-24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CB18882-5F0D-465E-BB37-48C98AA2966A}" type="datetimeFigureOut">
              <a:rPr lang="en-US" smtClean="0"/>
              <a:t>7/27/2012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1DDEC4A-7106-4DDD-91C4-9286379B52E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B18882-5F0D-465E-BB37-48C98AA2966A}" type="datetimeFigureOut">
              <a:rPr lang="en-US" smtClean="0"/>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DEC4A-7106-4DDD-91C4-9286379B52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B18882-5F0D-465E-BB37-48C98AA2966A}" type="datetimeFigureOut">
              <a:rPr lang="en-US" smtClean="0"/>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DEC4A-7106-4DDD-91C4-9286379B52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B18882-5F0D-465E-BB37-48C98AA2966A}" type="datetimeFigureOut">
              <a:rPr lang="en-US" smtClean="0"/>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DEC4A-7106-4DDD-91C4-9286379B52E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B18882-5F0D-465E-BB37-48C98AA2966A}" type="datetimeFigureOut">
              <a:rPr lang="en-US" smtClean="0"/>
              <a:t>7/27/2012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DEC4A-7106-4DDD-91C4-9286379B52E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B18882-5F0D-465E-BB37-48C98AA2966A}" type="datetimeFigureOut">
              <a:rPr lang="en-US" smtClean="0"/>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DEC4A-7106-4DDD-91C4-9286379B52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CB18882-5F0D-465E-BB37-48C98AA2966A}" type="datetimeFigureOut">
              <a:rPr lang="en-US" smtClean="0"/>
              <a:t>7/27/2012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DEC4A-7106-4DDD-91C4-9286379B52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B18882-5F0D-465E-BB37-48C98AA2966A}" type="datetimeFigureOut">
              <a:rPr lang="en-US" smtClean="0"/>
              <a:t>7/27/2012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DEC4A-7106-4DDD-91C4-9286379B52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B18882-5F0D-465E-BB37-48C98AA2966A}" type="datetimeFigureOut">
              <a:rPr lang="en-US" smtClean="0"/>
              <a:t>7/27/2012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DEC4A-7106-4DDD-91C4-9286379B52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B18882-5F0D-465E-BB37-48C98AA2966A}" type="datetimeFigureOut">
              <a:rPr lang="en-US" smtClean="0"/>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DEC4A-7106-4DDD-91C4-9286379B52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B18882-5F0D-465E-BB37-48C98AA2966A}" type="datetimeFigureOut">
              <a:rPr lang="en-US" smtClean="0"/>
              <a:t>7/27/2012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1DDEC4A-7106-4DDD-91C4-9286379B52E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CB18882-5F0D-465E-BB37-48C98AA2966A}" type="datetimeFigureOut">
              <a:rPr lang="en-US" smtClean="0"/>
              <a:t>7/27/2012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1DDEC4A-7106-4DDD-91C4-9286379B52E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a:latin typeface="Berlin Sans FB Demi" pitchFamily="34" charset="0"/>
              </a:rPr>
              <a:t>Android Speech Interface to a Home Robot</a:t>
            </a:r>
          </a:p>
        </p:txBody>
      </p:sp>
      <p:sp>
        <p:nvSpPr>
          <p:cNvPr id="3" name="Subtitle 2"/>
          <p:cNvSpPr>
            <a:spLocks noGrp="1"/>
          </p:cNvSpPr>
          <p:nvPr>
            <p:ph type="subTitle" idx="1"/>
          </p:nvPr>
        </p:nvSpPr>
        <p:spPr/>
        <p:txBody>
          <a:bodyPr/>
          <a:lstStyle/>
          <a:p>
            <a:pPr algn="ctr"/>
            <a:r>
              <a:rPr lang="en-US" dirty="0" smtClean="0">
                <a:solidFill>
                  <a:schemeClr val="tx1"/>
                </a:solidFill>
              </a:rPr>
              <a:t>Deya Banisakher</a:t>
            </a:r>
          </a:p>
          <a:p>
            <a:pPr algn="ctr"/>
            <a:r>
              <a:rPr lang="en-US" dirty="0" smtClean="0">
                <a:solidFill>
                  <a:schemeClr val="tx1"/>
                </a:solidFill>
              </a:rPr>
              <a:t>Megan Biondo</a:t>
            </a:r>
            <a:endParaRPr lang="en-US" dirty="0">
              <a:solidFill>
                <a:schemeClr val="tx1"/>
              </a:solidFill>
            </a:endParaRPr>
          </a:p>
        </p:txBody>
      </p:sp>
    </p:spTree>
    <p:extLst>
      <p:ext uri="{BB962C8B-B14F-4D97-AF65-F5344CB8AC3E}">
        <p14:creationId xmlns:p14="http://schemas.microsoft.com/office/powerpoint/2010/main" val="21815060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ROS?</a:t>
            </a:r>
            <a:endParaRPr lang="en-US" dirty="0"/>
          </a:p>
        </p:txBody>
      </p:sp>
      <p:sp>
        <p:nvSpPr>
          <p:cNvPr id="3" name="Content Placeholder 2"/>
          <p:cNvSpPr>
            <a:spLocks noGrp="1"/>
          </p:cNvSpPr>
          <p:nvPr>
            <p:ph idx="1"/>
          </p:nvPr>
        </p:nvSpPr>
        <p:spPr/>
        <p:txBody>
          <a:bodyPr>
            <a:normAutofit fontScale="77500" lnSpcReduction="20000"/>
          </a:bodyPr>
          <a:lstStyle/>
          <a:p>
            <a:r>
              <a:rPr lang="en-US" sz="2800" dirty="0" smtClean="0"/>
              <a:t>ROS </a:t>
            </a:r>
            <a:r>
              <a:rPr lang="en-US" sz="2800" dirty="0"/>
              <a:t>is an open-source, meta-operating system for </a:t>
            </a:r>
            <a:r>
              <a:rPr lang="en-US" sz="2800" dirty="0" smtClean="0"/>
              <a:t>robots.  </a:t>
            </a:r>
          </a:p>
          <a:p>
            <a:r>
              <a:rPr lang="en-US" sz="2800" dirty="0" smtClean="0"/>
              <a:t>It </a:t>
            </a:r>
            <a:r>
              <a:rPr lang="en-US" sz="2800" dirty="0"/>
              <a:t>provides the services you would expect from an operating system, including hardware abstraction, low-level device control, implementation of commonly-used functionality, message-passing between processes, and package management. </a:t>
            </a:r>
            <a:endParaRPr lang="en-US" sz="2800" dirty="0" smtClean="0"/>
          </a:p>
          <a:p>
            <a:r>
              <a:rPr lang="en-US" sz="2800" dirty="0" smtClean="0"/>
              <a:t>It </a:t>
            </a:r>
            <a:r>
              <a:rPr lang="en-US" sz="2800" dirty="0"/>
              <a:t>also provides tools and libraries for obtaining, building, writing, and running code across multiple </a:t>
            </a:r>
            <a:r>
              <a:rPr lang="en-US" sz="2800" dirty="0" smtClean="0"/>
              <a:t>computers.</a:t>
            </a:r>
            <a:endParaRPr lang="en-US" sz="2800" dirty="0"/>
          </a:p>
          <a:p>
            <a:r>
              <a:rPr lang="en-US" sz="2800" dirty="0" smtClean="0"/>
              <a:t>The </a:t>
            </a:r>
            <a:r>
              <a:rPr lang="en-US" sz="2800" dirty="0"/>
              <a:t>robot uses ROS (Robot Operating System) which is based around publish-subscribe pattern.  </a:t>
            </a:r>
            <a:endParaRPr lang="en-US" sz="2800" dirty="0" smtClean="0"/>
          </a:p>
          <a:p>
            <a:r>
              <a:rPr lang="en-US" sz="2800" dirty="0" smtClean="0"/>
              <a:t>The </a:t>
            </a:r>
            <a:r>
              <a:rPr lang="en-US" sz="2800" dirty="0"/>
              <a:t>server process inside of ROS publishes the textual transcriptions it receives from the Android device while other processes in the robot (primarily language processing) subscribe to the server’s feed .</a:t>
            </a:r>
          </a:p>
          <a:p>
            <a:endParaRPr lang="en-US" dirty="0"/>
          </a:p>
        </p:txBody>
      </p:sp>
    </p:spTree>
    <p:extLst>
      <p:ext uri="{BB962C8B-B14F-4D97-AF65-F5344CB8AC3E}">
        <p14:creationId xmlns:p14="http://schemas.microsoft.com/office/powerpoint/2010/main" val="4292524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Inside the Server? </a:t>
            </a:r>
            <a:endParaRPr lang="en-US" dirty="0"/>
          </a:p>
        </p:txBody>
      </p:sp>
      <p:grpSp>
        <p:nvGrpSpPr>
          <p:cNvPr id="6" name="Group 5"/>
          <p:cNvGrpSpPr/>
          <p:nvPr/>
        </p:nvGrpSpPr>
        <p:grpSpPr>
          <a:xfrm>
            <a:off x="673141" y="2241582"/>
            <a:ext cx="7521221" cy="3709987"/>
            <a:chOff x="0" y="0"/>
            <a:chExt cx="3302000" cy="1628775"/>
          </a:xfrm>
        </p:grpSpPr>
        <p:grpSp>
          <p:nvGrpSpPr>
            <p:cNvPr id="7" name="Group 6"/>
            <p:cNvGrpSpPr/>
            <p:nvPr/>
          </p:nvGrpSpPr>
          <p:grpSpPr>
            <a:xfrm>
              <a:off x="0" y="0"/>
              <a:ext cx="3302000" cy="1628775"/>
              <a:chOff x="-34920" y="-170243"/>
              <a:chExt cx="11068025" cy="5460925"/>
            </a:xfrm>
          </p:grpSpPr>
          <p:grpSp>
            <p:nvGrpSpPr>
              <p:cNvPr id="9" name="Group 8"/>
              <p:cNvGrpSpPr/>
              <p:nvPr/>
            </p:nvGrpSpPr>
            <p:grpSpPr>
              <a:xfrm>
                <a:off x="-34920" y="682673"/>
                <a:ext cx="11068025" cy="4608009"/>
                <a:chOff x="-34920" y="682673"/>
                <a:chExt cx="11068025" cy="4608009"/>
              </a:xfrm>
            </p:grpSpPr>
            <p:grpSp>
              <p:nvGrpSpPr>
                <p:cNvPr id="12" name="Group 11"/>
                <p:cNvGrpSpPr/>
                <p:nvPr/>
              </p:nvGrpSpPr>
              <p:grpSpPr>
                <a:xfrm>
                  <a:off x="-34920" y="682673"/>
                  <a:ext cx="11068025" cy="4608009"/>
                  <a:chOff x="-34920" y="682673"/>
                  <a:chExt cx="11068025" cy="4608009"/>
                </a:xfrm>
              </p:grpSpPr>
              <p:sp>
                <p:nvSpPr>
                  <p:cNvPr id="15" name="Text Box 2"/>
                  <p:cNvSpPr txBox="1">
                    <a:spLocks noChangeArrowheads="1"/>
                  </p:cNvSpPr>
                  <p:nvPr/>
                </p:nvSpPr>
                <p:spPr bwMode="auto">
                  <a:xfrm>
                    <a:off x="1498175" y="682673"/>
                    <a:ext cx="9534930" cy="4608009"/>
                  </a:xfrm>
                  <a:prstGeom prst="rect">
                    <a:avLst/>
                  </a:prstGeom>
                  <a:ln>
                    <a:headEnd/>
                    <a:tailEnd/>
                  </a:ln>
                </p:spPr>
                <p:style>
                  <a:lnRef idx="2">
                    <a:schemeClr val="dk1"/>
                  </a:lnRef>
                  <a:fillRef idx="1">
                    <a:schemeClr val="lt1"/>
                  </a:fillRef>
                  <a:effectRef idx="0">
                    <a:schemeClr val="dk1"/>
                  </a:effectRef>
                  <a:fontRef idx="minor">
                    <a:schemeClr val="dk1"/>
                  </a:fontRef>
                </p:style>
                <p:txBody>
                  <a:bodyPr rot="0" vert="horz" wrap="square" lIns="91440" tIns="45720" rIns="91440" bIns="45720" anchor="t" anchorCtr="0">
                    <a:noAutofit/>
                  </a:bodyPr>
                  <a:lstStyle/>
                  <a:p>
                    <a:pPr marL="0" marR="0" algn="ctr">
                      <a:lnSpc>
                        <a:spcPct val="115000"/>
                      </a:lnSpc>
                      <a:spcBef>
                        <a:spcPts val="0"/>
                      </a:spcBef>
                      <a:spcAft>
                        <a:spcPts val="1000"/>
                      </a:spcAft>
                    </a:pPr>
                    <a:r>
                      <a:rPr lang="en-US" sz="4000" kern="1200" dirty="0">
                        <a:solidFill>
                          <a:srgbClr val="000000"/>
                        </a:solidFill>
                        <a:effectLst/>
                        <a:latin typeface="+mj-lt"/>
                        <a:ea typeface="Calibri"/>
                      </a:rPr>
                      <a:t>ROS</a:t>
                    </a:r>
                    <a:endParaRPr lang="en-US" sz="4000" dirty="0">
                      <a:effectLst/>
                      <a:latin typeface="+mj-lt"/>
                      <a:ea typeface="Times New Roman"/>
                    </a:endParaRPr>
                  </a:p>
                </p:txBody>
              </p:sp>
              <p:grpSp>
                <p:nvGrpSpPr>
                  <p:cNvPr id="16" name="Group 15"/>
                  <p:cNvGrpSpPr/>
                  <p:nvPr/>
                </p:nvGrpSpPr>
                <p:grpSpPr>
                  <a:xfrm>
                    <a:off x="-34920" y="1873611"/>
                    <a:ext cx="10647196" cy="3051933"/>
                    <a:chOff x="-21162" y="1949075"/>
                    <a:chExt cx="6452215" cy="1849648"/>
                  </a:xfrm>
                </p:grpSpPr>
                <p:sp>
                  <p:nvSpPr>
                    <p:cNvPr id="17" name="Text Box 2"/>
                    <p:cNvSpPr txBox="1">
                      <a:spLocks noChangeArrowheads="1"/>
                    </p:cNvSpPr>
                    <p:nvPr/>
                  </p:nvSpPr>
                  <p:spPr bwMode="auto">
                    <a:xfrm>
                      <a:off x="1175867" y="1949075"/>
                      <a:ext cx="1780541" cy="1849648"/>
                    </a:xfrm>
                    <a:prstGeom prst="rect">
                      <a:avLst/>
                    </a:prstGeom>
                    <a:solidFill>
                      <a:sysClr val="window" lastClr="FFFFFF"/>
                    </a:solidFill>
                    <a:ln w="25400" cap="flat" cmpd="sng" algn="ctr">
                      <a:solidFill>
                        <a:sysClr val="windowText" lastClr="000000"/>
                      </a:solidFill>
                      <a:prstDash val="solid"/>
                      <a:headEnd/>
                      <a:tailEnd/>
                    </a:ln>
                    <a:effectLst/>
                  </p:spPr>
                  <p:txBody>
                    <a:bodyPr rot="0" vert="horz" wrap="square" lIns="91440" tIns="45720" rIns="91440" bIns="45720" anchor="t" anchorCtr="0">
                      <a:noAutofit/>
                    </a:bodyPr>
                    <a:lstStyle/>
                    <a:p>
                      <a:pPr marL="0" marR="0" algn="ctr">
                        <a:spcBef>
                          <a:spcPts val="0"/>
                        </a:spcBef>
                        <a:spcAft>
                          <a:spcPts val="0"/>
                        </a:spcAft>
                      </a:pPr>
                      <a:r>
                        <a:rPr lang="en-US" sz="2400" kern="1200" dirty="0">
                          <a:solidFill>
                            <a:srgbClr val="000000"/>
                          </a:solidFill>
                          <a:effectLst/>
                          <a:latin typeface="Calibri"/>
                          <a:ea typeface="Calibri"/>
                        </a:rPr>
                        <a:t>TCP</a:t>
                      </a:r>
                      <a:endParaRPr lang="en-US" sz="2400" dirty="0">
                        <a:effectLst/>
                        <a:latin typeface="Times New Roman"/>
                        <a:ea typeface="Times New Roman"/>
                      </a:endParaRPr>
                    </a:p>
                    <a:p>
                      <a:pPr marL="0" marR="0" algn="ctr">
                        <a:spcBef>
                          <a:spcPts val="0"/>
                        </a:spcBef>
                        <a:spcAft>
                          <a:spcPts val="0"/>
                        </a:spcAft>
                      </a:pPr>
                      <a:r>
                        <a:rPr lang="en-US" sz="2000" kern="1200" dirty="0">
                          <a:solidFill>
                            <a:srgbClr val="000000"/>
                          </a:solidFill>
                          <a:effectLst/>
                          <a:latin typeface="Calibri"/>
                          <a:ea typeface="Calibri"/>
                        </a:rPr>
                        <a:t>Server</a:t>
                      </a:r>
                      <a:endParaRPr lang="en-US" sz="2000" dirty="0">
                        <a:effectLst/>
                        <a:latin typeface="Times New Roman"/>
                        <a:ea typeface="Times New Roman"/>
                      </a:endParaRPr>
                    </a:p>
                  </p:txBody>
                </p:sp>
                <p:sp>
                  <p:nvSpPr>
                    <p:cNvPr id="18" name="Right Arrow 17"/>
                    <p:cNvSpPr/>
                    <p:nvPr/>
                  </p:nvSpPr>
                  <p:spPr>
                    <a:xfrm>
                      <a:off x="110704" y="2811004"/>
                      <a:ext cx="1233633" cy="918550"/>
                    </a:xfrm>
                    <a:prstGeom prst="rightArrow">
                      <a:avLst>
                        <a:gd name="adj1" fmla="val 50000"/>
                        <a:gd name="adj2" fmla="val 46284"/>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1000"/>
                        </a:spcAft>
                      </a:pPr>
                      <a:r>
                        <a:rPr lang="en-US" sz="2000">
                          <a:effectLst/>
                          <a:ea typeface="Times New Roman"/>
                          <a:cs typeface="Arial"/>
                        </a:rPr>
                        <a:t> </a:t>
                      </a:r>
                      <a:endParaRPr lang="en-US" sz="2000">
                        <a:effectLst/>
                        <a:ea typeface="Calibri"/>
                        <a:cs typeface="Arial"/>
                      </a:endParaRPr>
                    </a:p>
                  </p:txBody>
                </p:sp>
                <p:sp>
                  <p:nvSpPr>
                    <p:cNvPr id="19" name="Text Box 2"/>
                    <p:cNvSpPr txBox="1">
                      <a:spLocks noChangeArrowheads="1"/>
                    </p:cNvSpPr>
                    <p:nvPr/>
                  </p:nvSpPr>
                  <p:spPr bwMode="auto">
                    <a:xfrm>
                      <a:off x="-21162" y="2991244"/>
                      <a:ext cx="1455773" cy="745779"/>
                    </a:xfrm>
                    <a:prstGeom prst="rect">
                      <a:avLst/>
                    </a:prstGeom>
                    <a:noFill/>
                    <a:ln w="9525">
                      <a:noFill/>
                      <a:miter lim="800000"/>
                      <a:headEnd/>
                      <a:tailEnd/>
                    </a:ln>
                  </p:spPr>
                  <p:txBody>
                    <a:bodyPr rot="0" vert="horz" wrap="square" lIns="91440" tIns="45720" rIns="91440" bIns="45720" anchor="t" anchorCtr="0">
                      <a:noAutofit/>
                    </a:bodyPr>
                    <a:lstStyle/>
                    <a:p>
                      <a:pPr marL="0" marR="0" algn="ctr">
                        <a:spcBef>
                          <a:spcPts val="0"/>
                        </a:spcBef>
                        <a:spcAft>
                          <a:spcPts val="0"/>
                        </a:spcAft>
                      </a:pPr>
                      <a:r>
                        <a:rPr lang="en-US" sz="1600" kern="1200" dirty="0">
                          <a:solidFill>
                            <a:srgbClr val="000000"/>
                          </a:solidFill>
                          <a:effectLst/>
                          <a:latin typeface="Calibri"/>
                          <a:ea typeface="Calibri"/>
                        </a:rPr>
                        <a:t>Data In</a:t>
                      </a:r>
                      <a:endParaRPr lang="en-US" sz="1600" dirty="0">
                        <a:effectLst/>
                        <a:latin typeface="Times New Roman"/>
                        <a:ea typeface="Times New Roman"/>
                      </a:endParaRPr>
                    </a:p>
                    <a:p>
                      <a:pPr marL="0" marR="0" algn="ctr">
                        <a:spcBef>
                          <a:spcPts val="0"/>
                        </a:spcBef>
                        <a:spcAft>
                          <a:spcPts val="0"/>
                        </a:spcAft>
                      </a:pPr>
                      <a:r>
                        <a:rPr lang="en-US" sz="1600" kern="1200" dirty="0">
                          <a:solidFill>
                            <a:srgbClr val="000000"/>
                          </a:solidFill>
                          <a:effectLst/>
                          <a:latin typeface="Calibri"/>
                          <a:ea typeface="Calibri"/>
                        </a:rPr>
                        <a:t>(from device)</a:t>
                      </a:r>
                      <a:endParaRPr lang="en-US" sz="1600" dirty="0">
                        <a:effectLst/>
                        <a:latin typeface="Times New Roman"/>
                        <a:ea typeface="Times New Roman"/>
                      </a:endParaRPr>
                    </a:p>
                  </p:txBody>
                </p:sp>
                <p:sp>
                  <p:nvSpPr>
                    <p:cNvPr id="20" name="Oval 19"/>
                    <p:cNvSpPr/>
                    <p:nvPr/>
                  </p:nvSpPr>
                  <p:spPr>
                    <a:xfrm>
                      <a:off x="1423134" y="2623658"/>
                      <a:ext cx="1170025" cy="1156212"/>
                    </a:xfrm>
                    <a:prstGeom prst="ellipse">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1000"/>
                        </a:spcAft>
                      </a:pPr>
                      <a:r>
                        <a:rPr lang="en-US" sz="2000">
                          <a:effectLst/>
                          <a:ea typeface="Times New Roman"/>
                          <a:cs typeface="Arial"/>
                        </a:rPr>
                        <a:t> </a:t>
                      </a:r>
                      <a:endParaRPr lang="en-US" sz="2000">
                        <a:effectLst/>
                        <a:ea typeface="Calibri"/>
                        <a:cs typeface="Arial"/>
                      </a:endParaRPr>
                    </a:p>
                  </p:txBody>
                </p:sp>
                <p:sp>
                  <p:nvSpPr>
                    <p:cNvPr id="21" name="Text Box 2"/>
                    <p:cNvSpPr txBox="1">
                      <a:spLocks noChangeArrowheads="1"/>
                    </p:cNvSpPr>
                    <p:nvPr/>
                  </p:nvSpPr>
                  <p:spPr bwMode="auto">
                    <a:xfrm>
                      <a:off x="1423134" y="2623658"/>
                      <a:ext cx="1142227" cy="1148881"/>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en-US" sz="1600" kern="1200" dirty="0">
                          <a:solidFill>
                            <a:srgbClr val="000000"/>
                          </a:solidFill>
                          <a:effectLst/>
                          <a:latin typeface="Calibri"/>
                          <a:ea typeface="Calibri"/>
                        </a:rPr>
                        <a:t>Process Data/</a:t>
                      </a:r>
                      <a:endParaRPr lang="en-US" sz="1600" dirty="0">
                        <a:effectLst/>
                        <a:latin typeface="Times New Roman"/>
                        <a:ea typeface="Times New Roman"/>
                      </a:endParaRPr>
                    </a:p>
                    <a:p>
                      <a:pPr marL="0" marR="0" algn="ctr">
                        <a:lnSpc>
                          <a:spcPct val="115000"/>
                        </a:lnSpc>
                        <a:spcBef>
                          <a:spcPts val="0"/>
                        </a:spcBef>
                        <a:spcAft>
                          <a:spcPts val="0"/>
                        </a:spcAft>
                      </a:pPr>
                      <a:r>
                        <a:rPr lang="en-US" sz="1600" kern="1200" dirty="0">
                          <a:solidFill>
                            <a:srgbClr val="000000"/>
                          </a:solidFill>
                          <a:effectLst/>
                          <a:latin typeface="Calibri"/>
                          <a:ea typeface="Calibri"/>
                        </a:rPr>
                        <a:t>Create Message</a:t>
                      </a:r>
                      <a:endParaRPr lang="en-US" sz="1600" dirty="0">
                        <a:effectLst/>
                        <a:latin typeface="Times New Roman"/>
                        <a:ea typeface="Times New Roman"/>
                      </a:endParaRPr>
                    </a:p>
                  </p:txBody>
                </p:sp>
                <p:sp>
                  <p:nvSpPr>
                    <p:cNvPr id="22" name="Text Box 19"/>
                    <p:cNvSpPr txBox="1"/>
                    <p:nvPr/>
                  </p:nvSpPr>
                  <p:spPr>
                    <a:xfrm>
                      <a:off x="3385406" y="2908718"/>
                      <a:ext cx="881480" cy="438511"/>
                    </a:xfrm>
                    <a:prstGeom prst="rect">
                      <a:avLst/>
                    </a:prstGeom>
                    <a:solidFill>
                      <a:schemeClr val="lt1"/>
                    </a:solidFill>
                    <a:ln w="1270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en-US" sz="2000" kern="1200">
                          <a:solidFill>
                            <a:srgbClr val="000000"/>
                          </a:solidFill>
                          <a:effectLst/>
                          <a:ea typeface="Calibri"/>
                        </a:rPr>
                        <a:t>Topic</a:t>
                      </a:r>
                      <a:endParaRPr lang="en-US" sz="2000">
                        <a:effectLst/>
                        <a:latin typeface="Times New Roman"/>
                        <a:ea typeface="Times New Roman"/>
                      </a:endParaRPr>
                    </a:p>
                  </p:txBody>
                </p:sp>
                <p:sp>
                  <p:nvSpPr>
                    <p:cNvPr id="23" name="Text Box 2"/>
                    <p:cNvSpPr txBox="1">
                      <a:spLocks noChangeArrowheads="1"/>
                    </p:cNvSpPr>
                    <p:nvPr/>
                  </p:nvSpPr>
                  <p:spPr bwMode="auto">
                    <a:xfrm>
                      <a:off x="4655592" y="1949075"/>
                      <a:ext cx="1775461" cy="1844568"/>
                    </a:xfrm>
                    <a:prstGeom prst="rect">
                      <a:avLst/>
                    </a:prstGeom>
                    <a:solidFill>
                      <a:sysClr val="window" lastClr="FFFFFF"/>
                    </a:solidFill>
                    <a:ln w="25400" cap="flat" cmpd="sng" algn="ctr">
                      <a:solidFill>
                        <a:sysClr val="windowText" lastClr="000000"/>
                      </a:solidFill>
                      <a:prstDash val="solid"/>
                      <a:headEnd/>
                      <a:tailEnd/>
                    </a:ln>
                    <a:effectLst/>
                  </p:spPr>
                  <p:txBody>
                    <a:bodyPr rot="0" vert="horz" wrap="square" lIns="91440" tIns="45720" rIns="91440" bIns="45720" anchor="t" anchorCtr="0">
                      <a:noAutofit/>
                    </a:bodyPr>
                    <a:lstStyle/>
                    <a:p>
                      <a:pPr marL="0" marR="0" algn="ctr">
                        <a:spcBef>
                          <a:spcPts val="0"/>
                        </a:spcBef>
                        <a:spcAft>
                          <a:spcPts val="0"/>
                        </a:spcAft>
                      </a:pPr>
                      <a:r>
                        <a:rPr lang="en-US" sz="2400" kern="1200" dirty="0">
                          <a:solidFill>
                            <a:srgbClr val="000000"/>
                          </a:solidFill>
                          <a:effectLst/>
                          <a:latin typeface="Calibri"/>
                          <a:ea typeface="Calibri"/>
                        </a:rPr>
                        <a:t>Robot</a:t>
                      </a:r>
                      <a:endParaRPr lang="en-US" sz="2400" dirty="0">
                        <a:effectLst/>
                        <a:latin typeface="Times New Roman"/>
                        <a:ea typeface="Times New Roman"/>
                      </a:endParaRPr>
                    </a:p>
                    <a:p>
                      <a:pPr marL="0" marR="0" algn="ctr">
                        <a:spcBef>
                          <a:spcPts val="0"/>
                        </a:spcBef>
                        <a:spcAft>
                          <a:spcPts val="0"/>
                        </a:spcAft>
                      </a:pPr>
                      <a:r>
                        <a:rPr lang="en-US" sz="2000" kern="1200" dirty="0">
                          <a:solidFill>
                            <a:srgbClr val="000000"/>
                          </a:solidFill>
                          <a:effectLst/>
                          <a:latin typeface="Calibri"/>
                          <a:ea typeface="Calibri"/>
                        </a:rPr>
                        <a:t>Node</a:t>
                      </a:r>
                      <a:endParaRPr lang="en-US" sz="2000" dirty="0">
                        <a:effectLst/>
                        <a:latin typeface="Times New Roman"/>
                        <a:ea typeface="Times New Roman"/>
                      </a:endParaRPr>
                    </a:p>
                  </p:txBody>
                </p:sp>
                <p:sp>
                  <p:nvSpPr>
                    <p:cNvPr id="24" name="Oval 23"/>
                    <p:cNvSpPr/>
                    <p:nvPr/>
                  </p:nvSpPr>
                  <p:spPr>
                    <a:xfrm>
                      <a:off x="4985843" y="2609560"/>
                      <a:ext cx="1203473" cy="1162979"/>
                    </a:xfrm>
                    <a:prstGeom prst="ellipse">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1000"/>
                        </a:spcAft>
                      </a:pPr>
                      <a:r>
                        <a:rPr lang="en-US" sz="2000">
                          <a:effectLst/>
                          <a:ea typeface="Times New Roman"/>
                          <a:cs typeface="Arial"/>
                        </a:rPr>
                        <a:t> </a:t>
                      </a:r>
                      <a:endParaRPr lang="en-US" sz="2000">
                        <a:effectLst/>
                        <a:ea typeface="Calibri"/>
                        <a:cs typeface="Arial"/>
                      </a:endParaRPr>
                    </a:p>
                  </p:txBody>
                </p:sp>
                <p:sp>
                  <p:nvSpPr>
                    <p:cNvPr id="25" name="Text Box 2"/>
                    <p:cNvSpPr txBox="1">
                      <a:spLocks noChangeArrowheads="1"/>
                    </p:cNvSpPr>
                    <p:nvPr/>
                  </p:nvSpPr>
                  <p:spPr bwMode="auto">
                    <a:xfrm>
                      <a:off x="4985831" y="2653366"/>
                      <a:ext cx="1203485" cy="1029622"/>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en-US" sz="1600" kern="1200" dirty="0">
                          <a:solidFill>
                            <a:srgbClr val="000000"/>
                          </a:solidFill>
                          <a:effectLst/>
                          <a:latin typeface="Calibri"/>
                          <a:ea typeface="Calibri"/>
                        </a:rPr>
                        <a:t>Move According to Message/</a:t>
                      </a:r>
                      <a:endParaRPr lang="en-US" sz="1600" dirty="0">
                        <a:effectLst/>
                        <a:latin typeface="Times New Roman"/>
                        <a:ea typeface="Times New Roman"/>
                      </a:endParaRPr>
                    </a:p>
                    <a:p>
                      <a:pPr marL="0" marR="0" algn="ctr">
                        <a:lnSpc>
                          <a:spcPct val="115000"/>
                        </a:lnSpc>
                        <a:spcBef>
                          <a:spcPts val="0"/>
                        </a:spcBef>
                        <a:spcAft>
                          <a:spcPts val="0"/>
                        </a:spcAft>
                      </a:pPr>
                      <a:r>
                        <a:rPr lang="en-US" sz="1600" kern="1200" dirty="0">
                          <a:solidFill>
                            <a:srgbClr val="000000"/>
                          </a:solidFill>
                          <a:effectLst/>
                          <a:latin typeface="Calibri"/>
                          <a:ea typeface="Calibri"/>
                        </a:rPr>
                        <a:t>Sensors</a:t>
                      </a:r>
                      <a:endParaRPr lang="en-US" sz="1600" dirty="0">
                        <a:effectLst/>
                        <a:latin typeface="Times New Roman"/>
                        <a:ea typeface="Times New Roman"/>
                      </a:endParaRPr>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74664" y="2481429"/>
                      <a:ext cx="1487605" cy="504967"/>
                    </a:xfrm>
                    <a:prstGeom prst="rect">
                      <a:avLst/>
                    </a:prstGeom>
                    <a:noFill/>
                  </p:spPr>
                </p:pic>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flipV="1">
                      <a:off x="3659911" y="3232056"/>
                      <a:ext cx="1419367" cy="504967"/>
                    </a:xfrm>
                    <a:prstGeom prst="rect">
                      <a:avLst/>
                    </a:prstGeom>
                    <a:noFill/>
                  </p:spPr>
                </p:pic>
              </p:grpSp>
            </p:grpSp>
            <p:sp>
              <p:nvSpPr>
                <p:cNvPr id="14" name="Text Box 21"/>
                <p:cNvSpPr txBox="1"/>
                <p:nvPr/>
              </p:nvSpPr>
              <p:spPr>
                <a:xfrm rot="21436445">
                  <a:off x="6315956" y="3819158"/>
                  <a:ext cx="1881774" cy="930062"/>
                </a:xfrm>
                <a:prstGeom prst="rect">
                  <a:avLst/>
                </a:prstGeom>
                <a:noFill/>
                <a:ln>
                  <a:noFill/>
                </a:ln>
                <a:effectLst/>
              </p:spPr>
              <p:txBody>
                <a:bodyPr rot="0" spcFirstLastPara="1" vert="horz" wrap="square" lIns="91440" tIns="45720" rIns="91440" bIns="45720" numCol="1" spcCol="0" rtlCol="0" fromWordArt="0" anchor="t" anchorCtr="0" forceAA="0" compatLnSpc="1">
                  <a:prstTxWarp prst="textArchDown">
                    <a:avLst>
                      <a:gd name="adj" fmla="val 830238"/>
                    </a:avLst>
                  </a:prstTxWarp>
                  <a:noAutofit/>
                </a:bodyPr>
                <a:lstStyle/>
                <a:p>
                  <a:pPr marL="0" marR="0" algn="ctr">
                    <a:lnSpc>
                      <a:spcPct val="115000"/>
                    </a:lnSpc>
                    <a:spcBef>
                      <a:spcPts val="0"/>
                    </a:spcBef>
                    <a:spcAft>
                      <a:spcPts val="1000"/>
                    </a:spcAft>
                  </a:pPr>
                  <a:r>
                    <a:rPr lang="en-US" sz="2000" kern="1200" dirty="0">
                      <a:ln w="5080" cap="flat" cmpd="sng" algn="ctr">
                        <a:solidFill>
                          <a:srgbClr val="000000"/>
                        </a:solidFill>
                        <a:prstDash val="solid"/>
                        <a:round/>
                      </a:ln>
                      <a:solidFill>
                        <a:srgbClr val="000000"/>
                      </a:solidFill>
                      <a:effectLst/>
                      <a:latin typeface="Calibri"/>
                      <a:ea typeface="Calibri"/>
                    </a:rPr>
                    <a:t>Subscribe to Topic</a:t>
                  </a:r>
                  <a:endParaRPr lang="en-US" sz="2000" dirty="0">
                    <a:effectLst/>
                    <a:latin typeface="Times New Roman"/>
                    <a:ea typeface="Times New Roman"/>
                  </a:endParaRPr>
                </a:p>
                <a:p>
                  <a:pPr marL="0" marR="0" algn="ctr">
                    <a:lnSpc>
                      <a:spcPct val="115000"/>
                    </a:lnSpc>
                    <a:spcBef>
                      <a:spcPts val="0"/>
                    </a:spcBef>
                    <a:spcAft>
                      <a:spcPts val="1000"/>
                    </a:spcAft>
                  </a:pPr>
                  <a:r>
                    <a:rPr lang="en-US" sz="2000" kern="1200" dirty="0">
                      <a:ln w="5080" cap="flat" cmpd="sng" algn="ctr">
                        <a:solidFill>
                          <a:srgbClr val="000000"/>
                        </a:solidFill>
                        <a:prstDash val="solid"/>
                        <a:round/>
                      </a:ln>
                      <a:solidFill>
                        <a:srgbClr val="000000"/>
                      </a:solidFill>
                      <a:effectLst/>
                      <a:latin typeface="Calibri"/>
                      <a:ea typeface="Calibri"/>
                    </a:rPr>
                    <a:t> </a:t>
                  </a:r>
                  <a:endParaRPr lang="en-US" sz="2000" dirty="0">
                    <a:effectLst/>
                    <a:latin typeface="Times New Roman"/>
                    <a:ea typeface="Times New Roman"/>
                  </a:endParaRPr>
                </a:p>
                <a:p>
                  <a:pPr marL="0" marR="0" algn="ctr">
                    <a:lnSpc>
                      <a:spcPct val="115000"/>
                    </a:lnSpc>
                    <a:spcBef>
                      <a:spcPts val="0"/>
                    </a:spcBef>
                    <a:spcAft>
                      <a:spcPts val="1000"/>
                    </a:spcAft>
                  </a:pPr>
                  <a:r>
                    <a:rPr lang="en-US" sz="2000" kern="1200" dirty="0">
                      <a:ln w="5080" cap="flat" cmpd="sng" algn="ctr">
                        <a:solidFill>
                          <a:srgbClr val="000000"/>
                        </a:solidFill>
                        <a:prstDash val="solid"/>
                        <a:round/>
                      </a:ln>
                      <a:solidFill>
                        <a:srgbClr val="000000"/>
                      </a:solidFill>
                      <a:effectLst/>
                      <a:latin typeface="Calibri"/>
                      <a:ea typeface="Calibri"/>
                    </a:rPr>
                    <a:t> </a:t>
                  </a:r>
                  <a:endParaRPr lang="en-US" sz="2000" dirty="0">
                    <a:effectLst/>
                    <a:latin typeface="Times New Roman"/>
                    <a:ea typeface="Times New Roman"/>
                  </a:endParaRPr>
                </a:p>
              </p:txBody>
            </p:sp>
          </p:grpSp>
          <p:sp>
            <p:nvSpPr>
              <p:cNvPr id="11" name="TextBox 16"/>
              <p:cNvSpPr txBox="1"/>
              <p:nvPr/>
            </p:nvSpPr>
            <p:spPr>
              <a:xfrm>
                <a:off x="3357418" y="-170243"/>
                <a:ext cx="5670485" cy="852914"/>
              </a:xfrm>
              <a:prstGeom prst="rect">
                <a:avLst/>
              </a:prstGeom>
              <a:noFill/>
            </p:spPr>
            <p:txBody>
              <a:bodyPr wrap="square" rtlCol="0">
                <a:noAutofit/>
              </a:bodyPr>
              <a:lstStyle/>
              <a:p>
                <a:pPr marL="0" marR="0">
                  <a:spcBef>
                    <a:spcPts val="0"/>
                  </a:spcBef>
                  <a:spcAft>
                    <a:spcPts val="0"/>
                  </a:spcAft>
                </a:pPr>
                <a:r>
                  <a:rPr lang="en-US" sz="2800" kern="1200" dirty="0">
                    <a:solidFill>
                      <a:srgbClr val="000000"/>
                    </a:solidFill>
                    <a:effectLst/>
                    <a:latin typeface="Calibri"/>
                    <a:ea typeface="Times New Roman"/>
                    <a:cs typeface="Arial"/>
                  </a:rPr>
                  <a:t>Server Side (The Robot)</a:t>
                </a:r>
                <a:endParaRPr lang="en-US" sz="2800" dirty="0">
                  <a:effectLst/>
                  <a:latin typeface="Times New Roman"/>
                  <a:ea typeface="Times New Roman"/>
                </a:endParaRPr>
              </a:p>
            </p:txBody>
          </p:sp>
        </p:grpSp>
        <p:sp>
          <p:nvSpPr>
            <p:cNvPr id="8" name="Text Box 17"/>
            <p:cNvSpPr txBox="1"/>
            <p:nvPr/>
          </p:nvSpPr>
          <p:spPr>
            <a:xfrm>
              <a:off x="1241798" y="971662"/>
              <a:ext cx="515221" cy="296870"/>
            </a:xfrm>
            <a:prstGeom prst="rect">
              <a:avLst/>
            </a:prstGeom>
            <a:noFill/>
            <a:ln>
              <a:noFill/>
            </a:ln>
            <a:effectLst/>
          </p:spPr>
          <p:txBody>
            <a:bodyPr rot="0" spcFirstLastPara="1" vert="horz" wrap="square" lIns="91440" tIns="45720" rIns="91440" bIns="45720" numCol="1" spcCol="0" rtlCol="0" fromWordArt="0" anchor="t" anchorCtr="0" forceAA="0" compatLnSpc="1">
              <a:prstTxWarp prst="textArchUp">
                <a:avLst>
                  <a:gd name="adj" fmla="val 11801558"/>
                </a:avLst>
              </a:prstTxWarp>
              <a:noAutofit/>
            </a:bodyPr>
            <a:lstStyle/>
            <a:p>
              <a:pPr marL="0" marR="0" algn="ctr">
                <a:lnSpc>
                  <a:spcPct val="115000"/>
                </a:lnSpc>
                <a:spcBef>
                  <a:spcPts val="0"/>
                </a:spcBef>
                <a:spcAft>
                  <a:spcPts val="1000"/>
                </a:spcAft>
              </a:pPr>
              <a:r>
                <a:rPr lang="en-US" sz="2000" kern="1200" dirty="0">
                  <a:ln w="5080" cap="flat" cmpd="sng" algn="ctr">
                    <a:solidFill>
                      <a:srgbClr val="000000"/>
                    </a:solidFill>
                    <a:prstDash val="solid"/>
                    <a:round/>
                  </a:ln>
                  <a:solidFill>
                    <a:srgbClr val="000000"/>
                  </a:solidFill>
                  <a:effectLst/>
                  <a:latin typeface="Calibri"/>
                  <a:ea typeface="Calibri"/>
                </a:rPr>
                <a:t>Publish Message</a:t>
              </a:r>
              <a:endParaRPr lang="en-US" sz="2000" dirty="0">
                <a:effectLst/>
                <a:latin typeface="Times New Roman"/>
                <a:ea typeface="Times New Roman"/>
              </a:endParaRPr>
            </a:p>
          </p:txBody>
        </p:sp>
      </p:grpSp>
      <p:sp>
        <p:nvSpPr>
          <p:cNvPr id="28" name="Content Placeholder 2"/>
          <p:cNvSpPr>
            <a:spLocks noGrp="1"/>
          </p:cNvSpPr>
          <p:nvPr>
            <p:ph idx="1"/>
          </p:nvPr>
        </p:nvSpPr>
        <p:spPr>
          <a:xfrm>
            <a:off x="457200" y="6096000"/>
            <a:ext cx="8229600" cy="457200"/>
          </a:xfrm>
        </p:spPr>
        <p:txBody>
          <a:bodyPr>
            <a:noAutofit/>
          </a:bodyPr>
          <a:lstStyle/>
          <a:p>
            <a:pPr algn="ctr"/>
            <a:r>
              <a:rPr lang="en-US" sz="1600" dirty="0"/>
              <a:t>Figure 2</a:t>
            </a:r>
            <a:r>
              <a:rPr lang="en-US" sz="1600" dirty="0" smtClean="0"/>
              <a:t>. </a:t>
            </a:r>
            <a:r>
              <a:rPr lang="en-US" sz="1600" dirty="0"/>
              <a:t>Server communication within ROS </a:t>
            </a:r>
            <a:r>
              <a:rPr lang="en-US" sz="1600" dirty="0" smtClean="0"/>
              <a:t>.</a:t>
            </a:r>
            <a:endParaRPr lang="en-US" sz="1500" dirty="0"/>
          </a:p>
        </p:txBody>
      </p:sp>
    </p:spTree>
    <p:extLst>
      <p:ext uri="{BB962C8B-B14F-4D97-AF65-F5344CB8AC3E}">
        <p14:creationId xmlns:p14="http://schemas.microsoft.com/office/powerpoint/2010/main" val="3959278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Overview</a:t>
            </a:r>
            <a:endParaRPr lang="en-US" dirty="0"/>
          </a:p>
        </p:txBody>
      </p:sp>
      <p:grpSp>
        <p:nvGrpSpPr>
          <p:cNvPr id="4" name="Group 3"/>
          <p:cNvGrpSpPr/>
          <p:nvPr/>
        </p:nvGrpSpPr>
        <p:grpSpPr>
          <a:xfrm>
            <a:off x="459391" y="2209796"/>
            <a:ext cx="8303609" cy="3581405"/>
            <a:chOff x="13922593" y="25004965"/>
            <a:chExt cx="13273297" cy="6915893"/>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922593" y="25006207"/>
              <a:ext cx="2605297" cy="4710780"/>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588848" y="25004967"/>
              <a:ext cx="2606041" cy="471212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253072" y="25004967"/>
              <a:ext cx="2608818" cy="4712120"/>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20072" y="25004965"/>
              <a:ext cx="2608816" cy="471212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587072" y="25004967"/>
              <a:ext cx="2608818" cy="4712120"/>
            </a:xfrm>
            <a:prstGeom prst="rect">
              <a:avLst/>
            </a:prstGeom>
          </p:spPr>
        </p:pic>
        <p:sp>
          <p:nvSpPr>
            <p:cNvPr id="10" name="TextBox 9"/>
            <p:cNvSpPr txBox="1"/>
            <p:nvPr/>
          </p:nvSpPr>
          <p:spPr>
            <a:xfrm>
              <a:off x="14821975" y="29727267"/>
              <a:ext cx="791517" cy="713201"/>
            </a:xfrm>
            <a:prstGeom prst="rect">
              <a:avLst/>
            </a:prstGeom>
            <a:noFill/>
          </p:spPr>
          <p:txBody>
            <a:bodyPr wrap="square" rtlCol="0">
              <a:spAutoFit/>
            </a:bodyPr>
            <a:lstStyle/>
            <a:p>
              <a:r>
                <a:rPr lang="en-US" dirty="0" smtClean="0"/>
                <a:t>(a)</a:t>
              </a:r>
              <a:endParaRPr lang="en-US" dirty="0"/>
            </a:p>
          </p:txBody>
        </p:sp>
        <p:sp>
          <p:nvSpPr>
            <p:cNvPr id="11" name="TextBox 10"/>
            <p:cNvSpPr txBox="1"/>
            <p:nvPr/>
          </p:nvSpPr>
          <p:spPr>
            <a:xfrm>
              <a:off x="17565174" y="29717087"/>
              <a:ext cx="791517" cy="713201"/>
            </a:xfrm>
            <a:prstGeom prst="rect">
              <a:avLst/>
            </a:prstGeom>
            <a:noFill/>
          </p:spPr>
          <p:txBody>
            <a:bodyPr wrap="square" rtlCol="0">
              <a:spAutoFit/>
            </a:bodyPr>
            <a:lstStyle/>
            <a:p>
              <a:r>
                <a:rPr lang="en-US" dirty="0" smtClean="0"/>
                <a:t>(b)</a:t>
              </a:r>
              <a:endParaRPr lang="en-US" dirty="0"/>
            </a:p>
          </p:txBody>
        </p:sp>
        <p:sp>
          <p:nvSpPr>
            <p:cNvPr id="12" name="TextBox 11"/>
            <p:cNvSpPr txBox="1"/>
            <p:nvPr/>
          </p:nvSpPr>
          <p:spPr>
            <a:xfrm>
              <a:off x="20232174" y="29736191"/>
              <a:ext cx="791517" cy="713201"/>
            </a:xfrm>
            <a:prstGeom prst="rect">
              <a:avLst/>
            </a:prstGeom>
            <a:noFill/>
          </p:spPr>
          <p:txBody>
            <a:bodyPr wrap="square" rtlCol="0">
              <a:spAutoFit/>
            </a:bodyPr>
            <a:lstStyle/>
            <a:p>
              <a:r>
                <a:rPr lang="en-US" dirty="0" smtClean="0"/>
                <a:t>(c)</a:t>
              </a:r>
              <a:endParaRPr lang="en-US" dirty="0"/>
            </a:p>
          </p:txBody>
        </p:sp>
        <p:sp>
          <p:nvSpPr>
            <p:cNvPr id="13" name="TextBox 12"/>
            <p:cNvSpPr txBox="1"/>
            <p:nvPr/>
          </p:nvSpPr>
          <p:spPr>
            <a:xfrm>
              <a:off x="23051575" y="29717087"/>
              <a:ext cx="791517" cy="713201"/>
            </a:xfrm>
            <a:prstGeom prst="rect">
              <a:avLst/>
            </a:prstGeom>
            <a:noFill/>
          </p:spPr>
          <p:txBody>
            <a:bodyPr wrap="square" rtlCol="0">
              <a:spAutoFit/>
            </a:bodyPr>
            <a:lstStyle/>
            <a:p>
              <a:r>
                <a:rPr lang="en-US" dirty="0" smtClean="0"/>
                <a:t>(d)</a:t>
              </a:r>
              <a:endParaRPr lang="en-US" dirty="0"/>
            </a:p>
          </p:txBody>
        </p:sp>
        <p:sp>
          <p:nvSpPr>
            <p:cNvPr id="14" name="TextBox 13"/>
            <p:cNvSpPr txBox="1"/>
            <p:nvPr/>
          </p:nvSpPr>
          <p:spPr>
            <a:xfrm>
              <a:off x="25794775" y="29717087"/>
              <a:ext cx="791517" cy="713201"/>
            </a:xfrm>
            <a:prstGeom prst="rect">
              <a:avLst/>
            </a:prstGeom>
            <a:noFill/>
          </p:spPr>
          <p:txBody>
            <a:bodyPr wrap="square" rtlCol="0">
              <a:spAutoFit/>
            </a:bodyPr>
            <a:lstStyle/>
            <a:p>
              <a:r>
                <a:rPr lang="en-US" dirty="0" smtClean="0"/>
                <a:t>(e)</a:t>
              </a:r>
              <a:endParaRPr lang="en-US" dirty="0"/>
            </a:p>
          </p:txBody>
        </p:sp>
        <p:sp>
          <p:nvSpPr>
            <p:cNvPr id="15" name="TextBox 14"/>
            <p:cNvSpPr txBox="1"/>
            <p:nvPr/>
          </p:nvSpPr>
          <p:spPr>
            <a:xfrm>
              <a:off x="14300906" y="30720529"/>
              <a:ext cx="12654050" cy="1200329"/>
            </a:xfrm>
            <a:prstGeom prst="rect">
              <a:avLst/>
            </a:prstGeom>
            <a:noFill/>
          </p:spPr>
          <p:txBody>
            <a:bodyPr wrap="square" rtlCol="0">
              <a:spAutoFit/>
            </a:bodyPr>
            <a:lstStyle/>
            <a:p>
              <a:pPr algn="just"/>
              <a:r>
                <a:rPr lang="en-US" sz="2400" dirty="0" smtClean="0"/>
                <a:t>Figure 2. (a) </a:t>
              </a:r>
              <a:r>
                <a:rPr lang="en-US" sz="2400" dirty="0"/>
                <a:t>U</a:t>
              </a:r>
              <a:r>
                <a:rPr lang="en-US" sz="2400" dirty="0" smtClean="0"/>
                <a:t>ser connects to robot. (b) User chooses to speak into phone. (c) User speaks into phone. (d) Phone displays the possible transcriptions to user. (e) Phone prompts user to send transcription selected to the robot.</a:t>
              </a:r>
              <a:endParaRPr lang="en-US" sz="2400" dirty="0"/>
            </a:p>
          </p:txBody>
        </p:sp>
      </p:grpSp>
    </p:spTree>
    <p:extLst>
      <p:ext uri="{BB962C8B-B14F-4D97-AF65-F5344CB8AC3E}">
        <p14:creationId xmlns:p14="http://schemas.microsoft.com/office/powerpoint/2010/main" val="40131198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normAutofit lnSpcReduction="10000"/>
          </a:bodyPr>
          <a:lstStyle/>
          <a:p>
            <a:r>
              <a:rPr lang="en-US" sz="2800" dirty="0"/>
              <a:t>We tested the accuracy of Android speech recognition for older and younger adults.  Accuracy is one way to measure effectiveness of Speech-to-Text. </a:t>
            </a:r>
            <a:endParaRPr lang="en-US" sz="2800" dirty="0" smtClean="0"/>
          </a:p>
          <a:p>
            <a:r>
              <a:rPr lang="en-US" sz="2800" dirty="0" smtClean="0"/>
              <a:t>It </a:t>
            </a:r>
            <a:r>
              <a:rPr lang="en-US" sz="2800" dirty="0"/>
              <a:t>is calculated by taking the number of correctly transcribed words and dividing by the total number of words spoken. </a:t>
            </a:r>
            <a:endParaRPr lang="en-US" sz="2800" dirty="0" smtClean="0"/>
          </a:p>
          <a:p>
            <a:r>
              <a:rPr lang="en-US" sz="2800" dirty="0" smtClean="0"/>
              <a:t>First, recordings were tested. Result: VERY BAD</a:t>
            </a:r>
            <a:endParaRPr lang="en-US" sz="2800" dirty="0"/>
          </a:p>
          <a:p>
            <a:r>
              <a:rPr lang="en-US" sz="2800" dirty="0" smtClean="0"/>
              <a:t>Then live voices were tested. Result: EXCELENT(Relatively!) </a:t>
            </a:r>
            <a:endParaRPr lang="en-US" sz="2800" dirty="0"/>
          </a:p>
        </p:txBody>
      </p:sp>
    </p:spTree>
    <p:extLst>
      <p:ext uri="{BB962C8B-B14F-4D97-AF65-F5344CB8AC3E}">
        <p14:creationId xmlns:p14="http://schemas.microsoft.com/office/powerpoint/2010/main" val="42307629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Speech Testing Results</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09800" y="2764820"/>
            <a:ext cx="4436663" cy="1383363"/>
          </a:xfrm>
          <a:prstGeom prst="rect">
            <a:avLst/>
          </a:prstGeom>
          <a:noFill/>
          <a:ln>
            <a:noFill/>
          </a:ln>
        </p:spPr>
      </p:pic>
      <p:sp>
        <p:nvSpPr>
          <p:cNvPr id="6" name="Content Placeholder 2"/>
          <p:cNvSpPr txBox="1">
            <a:spLocks/>
          </p:cNvSpPr>
          <p:nvPr/>
        </p:nvSpPr>
        <p:spPr>
          <a:xfrm>
            <a:off x="457200" y="1935480"/>
            <a:ext cx="8229600" cy="438912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r>
              <a:rPr lang="en-US" dirty="0" smtClean="0"/>
              <a:t>Original Data From recordings (0 out of 16 perfect)</a:t>
            </a:r>
          </a:p>
          <a:p>
            <a:endParaRPr lang="en-US" dirty="0"/>
          </a:p>
          <a:p>
            <a:endParaRPr lang="en-US" dirty="0" smtClean="0"/>
          </a:p>
          <a:p>
            <a:endParaRPr lang="en-US" dirty="0"/>
          </a:p>
          <a:p>
            <a:endParaRPr lang="en-US" dirty="0" smtClean="0"/>
          </a:p>
          <a:p>
            <a:endParaRPr lang="en-US" dirty="0"/>
          </a:p>
          <a:p>
            <a:r>
              <a:rPr lang="en-US" dirty="0" smtClean="0"/>
              <a:t>Even with recordings from the younger voices only 13  out of 49 were transcribed correctly</a:t>
            </a:r>
          </a:p>
          <a:p>
            <a:endParaRPr lang="en-US" dirty="0" smtClean="0"/>
          </a:p>
        </p:txBody>
      </p:sp>
    </p:spTree>
    <p:extLst>
      <p:ext uri="{BB962C8B-B14F-4D97-AF65-F5344CB8AC3E}">
        <p14:creationId xmlns:p14="http://schemas.microsoft.com/office/powerpoint/2010/main" val="28468996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Data</a:t>
            </a:r>
            <a:endParaRPr lang="en-US" dirty="0"/>
          </a:p>
        </p:txBody>
      </p:sp>
      <p:sp>
        <p:nvSpPr>
          <p:cNvPr id="3" name="Content Placeholder 2"/>
          <p:cNvSpPr>
            <a:spLocks noGrp="1"/>
          </p:cNvSpPr>
          <p:nvPr>
            <p:ph idx="1"/>
          </p:nvPr>
        </p:nvSpPr>
        <p:spPr/>
        <p:txBody>
          <a:bodyPr/>
          <a:lstStyle/>
          <a:p>
            <a:r>
              <a:rPr lang="en-US" dirty="0" smtClean="0"/>
              <a:t>Younger Adult Voices</a:t>
            </a:r>
          </a:p>
          <a:p>
            <a:pPr lvl="1"/>
            <a:endParaRPr lang="en-US" dirty="0" smtClean="0"/>
          </a:p>
          <a:p>
            <a:pPr lvl="1"/>
            <a:endParaRPr lang="en-US" dirty="0"/>
          </a:p>
          <a:p>
            <a:pPr lvl="1"/>
            <a:endParaRPr lang="en-US" dirty="0" smtClean="0"/>
          </a:p>
          <a:p>
            <a:pPr lvl="1"/>
            <a:endParaRPr lang="en-US" dirty="0"/>
          </a:p>
          <a:p>
            <a:pPr marL="290513" lvl="1" indent="-290513"/>
            <a:r>
              <a:rPr lang="en-US" dirty="0" smtClean="0"/>
              <a:t>Older Adult Voices</a:t>
            </a:r>
          </a:p>
          <a:p>
            <a:pPr marL="564833" lvl="2" indent="-290513"/>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96075543"/>
              </p:ext>
            </p:extLst>
          </p:nvPr>
        </p:nvGraphicFramePr>
        <p:xfrm>
          <a:off x="1158240" y="2743200"/>
          <a:ext cx="6827520" cy="1066800"/>
        </p:xfrm>
        <a:graphic>
          <a:graphicData uri="http://schemas.openxmlformats.org/drawingml/2006/table">
            <a:tbl>
              <a:tblPr>
                <a:tableStyleId>{5940675A-B579-460E-94D1-54222C63F5DA}</a:tableStyleId>
              </a:tblPr>
              <a:tblGrid>
                <a:gridCol w="853440"/>
                <a:gridCol w="853440"/>
                <a:gridCol w="853440"/>
                <a:gridCol w="853440"/>
                <a:gridCol w="853440"/>
                <a:gridCol w="853440"/>
                <a:gridCol w="853440"/>
                <a:gridCol w="853440"/>
              </a:tblGrid>
              <a:tr h="266700">
                <a:tc>
                  <a:txBody>
                    <a:bodyPr/>
                    <a:lstStyle/>
                    <a:p>
                      <a:pPr algn="l" fontAlgn="b"/>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a:effectLst/>
                        </a:rPr>
                        <a:t># Trans.</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Average</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dirty="0">
                          <a:effectLst/>
                        </a:rPr>
                        <a:t>Std. Dev.</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a:effectLst/>
                        </a:rPr>
                        <a:t>Min.</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Max.</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 Perfect</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dirty="0">
                          <a:effectLst/>
                        </a:rPr>
                        <a:t>% Perfect</a:t>
                      </a:r>
                      <a:endParaRPr lang="en-US" sz="1500" b="0" i="0" u="none" strike="noStrike" dirty="0">
                        <a:solidFill>
                          <a:srgbClr val="000000"/>
                        </a:solidFill>
                        <a:effectLst/>
                        <a:latin typeface="Calibri"/>
                      </a:endParaRPr>
                    </a:p>
                  </a:txBody>
                  <a:tcPr marL="13335" marR="13335" marT="13335" marB="0" anchor="b"/>
                </a:tc>
              </a:tr>
              <a:tr h="266700">
                <a:tc>
                  <a:txBody>
                    <a:bodyPr/>
                    <a:lstStyle/>
                    <a:p>
                      <a:pPr algn="l" fontAlgn="b"/>
                      <a:r>
                        <a:rPr lang="en-US" sz="1500" u="none" strike="noStrike">
                          <a:effectLst/>
                        </a:rPr>
                        <a:t>Men</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dirty="0">
                          <a:effectLst/>
                        </a:rPr>
                        <a:t>28</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a:effectLst/>
                        </a:rPr>
                        <a:t>94.25%</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dirty="0">
                          <a:effectLst/>
                        </a:rPr>
                        <a:t>9.69%</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a:effectLst/>
                        </a:rPr>
                        <a:t>66.67%</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100.00%</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17</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60.71%</a:t>
                      </a:r>
                      <a:endParaRPr lang="en-US" sz="1500" b="0" i="0" u="none" strike="noStrike">
                        <a:solidFill>
                          <a:srgbClr val="000000"/>
                        </a:solidFill>
                        <a:effectLst/>
                        <a:latin typeface="Calibri"/>
                      </a:endParaRPr>
                    </a:p>
                  </a:txBody>
                  <a:tcPr marL="13335" marR="13335" marT="13335" marB="0" anchor="b"/>
                </a:tc>
              </a:tr>
              <a:tr h="266700">
                <a:tc>
                  <a:txBody>
                    <a:bodyPr/>
                    <a:lstStyle/>
                    <a:p>
                      <a:pPr algn="l" fontAlgn="b"/>
                      <a:r>
                        <a:rPr lang="en-US" sz="1500" u="none" strike="noStrike">
                          <a:effectLst/>
                        </a:rPr>
                        <a:t>Women</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dirty="0">
                          <a:effectLst/>
                        </a:rPr>
                        <a:t>20</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dirty="0">
                          <a:effectLst/>
                        </a:rPr>
                        <a:t>90.18%</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dirty="0">
                          <a:effectLst/>
                        </a:rPr>
                        <a:t>14.67%</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a:effectLst/>
                        </a:rPr>
                        <a:t>37.50%</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100.00%</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8</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40.00%</a:t>
                      </a:r>
                      <a:endParaRPr lang="en-US" sz="1500" b="0" i="0" u="none" strike="noStrike">
                        <a:solidFill>
                          <a:srgbClr val="000000"/>
                        </a:solidFill>
                        <a:effectLst/>
                        <a:latin typeface="Calibri"/>
                      </a:endParaRPr>
                    </a:p>
                  </a:txBody>
                  <a:tcPr marL="13335" marR="13335" marT="13335" marB="0" anchor="b"/>
                </a:tc>
              </a:tr>
              <a:tr h="266700">
                <a:tc>
                  <a:txBody>
                    <a:bodyPr/>
                    <a:lstStyle/>
                    <a:p>
                      <a:pPr algn="l" fontAlgn="b"/>
                      <a:r>
                        <a:rPr lang="en-US" sz="1500" u="none" strike="noStrike">
                          <a:effectLst/>
                        </a:rPr>
                        <a:t>All</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48</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a:effectLst/>
                        </a:rPr>
                        <a:t>92.55%</a:t>
                      </a:r>
                      <a:endParaRPr lang="en-US" sz="1500" b="0" i="0" u="none" strike="noStrike">
                        <a:solidFill>
                          <a:srgbClr val="000000"/>
                        </a:solidFill>
                        <a:effectLst/>
                        <a:latin typeface="Calibri"/>
                      </a:endParaRPr>
                    </a:p>
                  </a:txBody>
                  <a:tcPr marL="13335" marR="13335" marT="13335" marB="0" anchor="b"/>
                </a:tc>
                <a:tc>
                  <a:txBody>
                    <a:bodyPr/>
                    <a:lstStyle/>
                    <a:p>
                      <a:pPr algn="ctr" fontAlgn="b"/>
                      <a:r>
                        <a:rPr lang="en-US" sz="1500" u="none" strike="noStrike" dirty="0">
                          <a:effectLst/>
                        </a:rPr>
                        <a:t>12.05%</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dirty="0">
                          <a:effectLst/>
                        </a:rPr>
                        <a:t>37.50%</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dirty="0">
                          <a:effectLst/>
                        </a:rPr>
                        <a:t>100.00%</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dirty="0">
                          <a:effectLst/>
                        </a:rPr>
                        <a:t>25</a:t>
                      </a:r>
                      <a:endParaRPr lang="en-US" sz="1500" b="0" i="0" u="none" strike="noStrike" dirty="0">
                        <a:solidFill>
                          <a:srgbClr val="000000"/>
                        </a:solidFill>
                        <a:effectLst/>
                        <a:latin typeface="Calibri"/>
                      </a:endParaRPr>
                    </a:p>
                  </a:txBody>
                  <a:tcPr marL="13335" marR="13335" marT="13335" marB="0" anchor="b"/>
                </a:tc>
                <a:tc>
                  <a:txBody>
                    <a:bodyPr/>
                    <a:lstStyle/>
                    <a:p>
                      <a:pPr algn="ctr" fontAlgn="b"/>
                      <a:r>
                        <a:rPr lang="en-US" sz="1500" u="none" strike="noStrike" dirty="0">
                          <a:effectLst/>
                        </a:rPr>
                        <a:t>52.08%</a:t>
                      </a:r>
                      <a:endParaRPr lang="en-US" sz="1500" b="0" i="0" u="none" strike="noStrike" dirty="0">
                        <a:solidFill>
                          <a:srgbClr val="000000"/>
                        </a:solidFill>
                        <a:effectLst/>
                        <a:latin typeface="Calibri"/>
                      </a:endParaRPr>
                    </a:p>
                  </a:txBody>
                  <a:tcPr marL="13335" marR="13335" marT="13335" marB="0" anchor="b"/>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37744"/>
              </p:ext>
            </p:extLst>
          </p:nvPr>
        </p:nvGraphicFramePr>
        <p:xfrm>
          <a:off x="1143000" y="4800600"/>
          <a:ext cx="6858002" cy="1066800"/>
        </p:xfrm>
        <a:graphic>
          <a:graphicData uri="http://schemas.openxmlformats.org/drawingml/2006/table">
            <a:tbl>
              <a:tblPr>
                <a:tableStyleId>{5940675A-B579-460E-94D1-54222C63F5DA}</a:tableStyleId>
              </a:tblPr>
              <a:tblGrid>
                <a:gridCol w="819886"/>
                <a:gridCol w="858317"/>
                <a:gridCol w="888210"/>
                <a:gridCol w="909561"/>
                <a:gridCol w="871128"/>
                <a:gridCol w="871128"/>
                <a:gridCol w="819886"/>
                <a:gridCol w="819886"/>
              </a:tblGrid>
              <a:tr h="266700">
                <a:tc>
                  <a:txBody>
                    <a:bodyPr/>
                    <a:lstStyle/>
                    <a:p>
                      <a:pPr algn="l" fontAlgn="b"/>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dirty="0">
                          <a:effectLst/>
                        </a:rPr>
                        <a:t># Trans.</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a:effectLst/>
                        </a:rPr>
                        <a:t>Average</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Std. Dev.</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Min.</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Max.</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 Perfect</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 Perfect</a:t>
                      </a:r>
                      <a:endParaRPr lang="en-US" sz="1500" b="0" i="0" u="none" strike="noStrike">
                        <a:solidFill>
                          <a:srgbClr val="000000"/>
                        </a:solidFill>
                        <a:effectLst/>
                        <a:latin typeface="Calibri"/>
                      </a:endParaRPr>
                    </a:p>
                  </a:txBody>
                  <a:tcPr marL="9525" marR="9525" marT="9525" marB="0" anchor="b"/>
                </a:tc>
              </a:tr>
              <a:tr h="266700">
                <a:tc>
                  <a:txBody>
                    <a:bodyPr/>
                    <a:lstStyle/>
                    <a:p>
                      <a:pPr algn="l" fontAlgn="b"/>
                      <a:r>
                        <a:rPr lang="en-US" sz="1500" u="none" strike="noStrike">
                          <a:effectLst/>
                        </a:rPr>
                        <a:t>Men</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dirty="0" smtClean="0">
                          <a:effectLst/>
                        </a:rPr>
                        <a:t>22</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dirty="0">
                          <a:effectLst/>
                        </a:rPr>
                        <a:t>79.25%</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a:effectLst/>
                        </a:rPr>
                        <a:t>15.86%</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42.86%</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100.00%</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dirty="0">
                          <a:effectLst/>
                        </a:rPr>
                        <a:t>2</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a:effectLst/>
                        </a:rPr>
                        <a:t>9.09%</a:t>
                      </a:r>
                      <a:endParaRPr lang="en-US" sz="1500" b="0" i="0" u="none" strike="noStrike">
                        <a:solidFill>
                          <a:srgbClr val="000000"/>
                        </a:solidFill>
                        <a:effectLst/>
                        <a:latin typeface="Calibri"/>
                      </a:endParaRPr>
                    </a:p>
                  </a:txBody>
                  <a:tcPr marL="9525" marR="9525" marT="9525" marB="0" anchor="b"/>
                </a:tc>
              </a:tr>
              <a:tr h="266700">
                <a:tc>
                  <a:txBody>
                    <a:bodyPr/>
                    <a:lstStyle/>
                    <a:p>
                      <a:pPr algn="l" fontAlgn="b"/>
                      <a:r>
                        <a:rPr lang="en-US" sz="1500" u="none" strike="noStrike">
                          <a:effectLst/>
                        </a:rPr>
                        <a:t>Women</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dirty="0" smtClean="0">
                          <a:effectLst/>
                        </a:rPr>
                        <a:t>31</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a:effectLst/>
                        </a:rPr>
                        <a:t>84.66%</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16.96%</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16.67%</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100.00%</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10</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a:effectLst/>
                        </a:rPr>
                        <a:t>32.26%</a:t>
                      </a:r>
                      <a:endParaRPr lang="en-US" sz="1500" b="0" i="0" u="none" strike="noStrike">
                        <a:solidFill>
                          <a:srgbClr val="000000"/>
                        </a:solidFill>
                        <a:effectLst/>
                        <a:latin typeface="Calibri"/>
                      </a:endParaRPr>
                    </a:p>
                  </a:txBody>
                  <a:tcPr marL="9525" marR="9525" marT="9525" marB="0" anchor="b"/>
                </a:tc>
              </a:tr>
              <a:tr h="266700">
                <a:tc>
                  <a:txBody>
                    <a:bodyPr/>
                    <a:lstStyle/>
                    <a:p>
                      <a:pPr algn="l" fontAlgn="b"/>
                      <a:r>
                        <a:rPr lang="en-US" sz="1500" u="none" strike="noStrike">
                          <a:effectLst/>
                        </a:rPr>
                        <a:t>All</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dirty="0" smtClean="0">
                          <a:effectLst/>
                        </a:rPr>
                        <a:t>53</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a:effectLst/>
                        </a:rPr>
                        <a:t>82.41%</a:t>
                      </a:r>
                      <a:endParaRPr lang="en-US" sz="1500" b="0" i="0" u="none" strike="noStrike">
                        <a:solidFill>
                          <a:srgbClr val="000000"/>
                        </a:solidFill>
                        <a:effectLst/>
                        <a:latin typeface="Calibri"/>
                      </a:endParaRPr>
                    </a:p>
                  </a:txBody>
                  <a:tcPr marL="9525" marR="9525" marT="9525" marB="0" anchor="b"/>
                </a:tc>
                <a:tc>
                  <a:txBody>
                    <a:bodyPr/>
                    <a:lstStyle/>
                    <a:p>
                      <a:pPr algn="ctr" fontAlgn="b"/>
                      <a:r>
                        <a:rPr lang="en-US" sz="1500" u="none" strike="noStrike" dirty="0">
                          <a:effectLst/>
                        </a:rPr>
                        <a:t>16.58%</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dirty="0">
                          <a:effectLst/>
                        </a:rPr>
                        <a:t>16.67%</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dirty="0">
                          <a:effectLst/>
                        </a:rPr>
                        <a:t>100.00%</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dirty="0">
                          <a:effectLst/>
                        </a:rPr>
                        <a:t>12</a:t>
                      </a:r>
                      <a:endParaRPr lang="en-US" sz="1500" b="0" i="0" u="none" strike="noStrike" dirty="0">
                        <a:solidFill>
                          <a:srgbClr val="000000"/>
                        </a:solidFill>
                        <a:effectLst/>
                        <a:latin typeface="Calibri"/>
                      </a:endParaRPr>
                    </a:p>
                  </a:txBody>
                  <a:tcPr marL="9525" marR="9525" marT="9525" marB="0" anchor="b"/>
                </a:tc>
                <a:tc>
                  <a:txBody>
                    <a:bodyPr/>
                    <a:lstStyle/>
                    <a:p>
                      <a:pPr algn="ctr" fontAlgn="b"/>
                      <a:r>
                        <a:rPr lang="en-US" sz="1500" u="none" strike="noStrike" dirty="0">
                          <a:effectLst/>
                        </a:rPr>
                        <a:t>22.64%</a:t>
                      </a:r>
                      <a:endParaRPr lang="en-US" sz="15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5638752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Accuracy Chart</a:t>
            </a:r>
            <a:endParaRPr lang="en-US" dirty="0"/>
          </a:p>
        </p:txBody>
      </p:sp>
      <p:grpSp>
        <p:nvGrpSpPr>
          <p:cNvPr id="25" name="Group 24"/>
          <p:cNvGrpSpPr/>
          <p:nvPr/>
        </p:nvGrpSpPr>
        <p:grpSpPr>
          <a:xfrm>
            <a:off x="2150471" y="2017735"/>
            <a:ext cx="4702747" cy="4694317"/>
            <a:chOff x="-95003" y="-190006"/>
            <a:chExt cx="6376422" cy="6365174"/>
          </a:xfrm>
        </p:grpSpPr>
        <p:sp>
          <p:nvSpPr>
            <p:cNvPr id="26" name="Rectangle 25"/>
            <p:cNvSpPr/>
            <p:nvPr/>
          </p:nvSpPr>
          <p:spPr>
            <a:xfrm>
              <a:off x="-95003" y="-190006"/>
              <a:ext cx="6376422" cy="6365174"/>
            </a:xfrm>
            <a:prstGeom prst="rect">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500" dirty="0"/>
            </a:p>
          </p:txBody>
        </p:sp>
        <p:grpSp>
          <p:nvGrpSpPr>
            <p:cNvPr id="27" name="Group 26"/>
            <p:cNvGrpSpPr/>
            <p:nvPr/>
          </p:nvGrpSpPr>
          <p:grpSpPr>
            <a:xfrm>
              <a:off x="66309" y="26113"/>
              <a:ext cx="5855306" cy="5895973"/>
              <a:chOff x="-8738" y="48205"/>
              <a:chExt cx="3041912" cy="3063039"/>
            </a:xfrm>
          </p:grpSpPr>
          <p:sp>
            <p:nvSpPr>
              <p:cNvPr id="28" name="Oval 27"/>
              <p:cNvSpPr/>
              <p:nvPr/>
            </p:nvSpPr>
            <p:spPr>
              <a:xfrm>
                <a:off x="-8738" y="789854"/>
                <a:ext cx="1565910" cy="1565910"/>
              </a:xfrm>
              <a:prstGeom prst="ellipse">
                <a:avLst/>
              </a:prstGeom>
              <a:noFill/>
              <a:ln w="57150">
                <a:solidFill>
                  <a:srgbClr val="FF0000"/>
                </a:solidFill>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29" name="Group 28"/>
              <p:cNvGrpSpPr/>
              <p:nvPr/>
            </p:nvGrpSpPr>
            <p:grpSpPr>
              <a:xfrm>
                <a:off x="63611" y="48205"/>
                <a:ext cx="2969563" cy="3063039"/>
                <a:chOff x="0" y="48205"/>
                <a:chExt cx="2969563" cy="3063039"/>
              </a:xfrm>
            </p:grpSpPr>
            <p:sp>
              <p:nvSpPr>
                <p:cNvPr id="30" name="Oval 29"/>
                <p:cNvSpPr/>
                <p:nvPr/>
              </p:nvSpPr>
              <p:spPr>
                <a:xfrm>
                  <a:off x="667920" y="48205"/>
                  <a:ext cx="1565910" cy="1565910"/>
                </a:xfrm>
                <a:prstGeom prst="ellipse">
                  <a:avLst/>
                </a:prstGeom>
                <a:noFill/>
                <a:ln w="57150">
                  <a:solidFill>
                    <a:schemeClr val="accent2">
                      <a:lumMod val="75000"/>
                    </a:schemeClr>
                  </a:solidFill>
                </a:ln>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Oval 30"/>
                <p:cNvSpPr/>
                <p:nvPr/>
              </p:nvSpPr>
              <p:spPr>
                <a:xfrm>
                  <a:off x="667909" y="1545334"/>
                  <a:ext cx="1565910" cy="1565910"/>
                </a:xfrm>
                <a:prstGeom prst="ellipse">
                  <a:avLst/>
                </a:prstGeom>
                <a:noFill/>
                <a:ln w="57150">
                  <a:solidFill>
                    <a:srgbClr val="7030A0"/>
                  </a:solidFill>
                </a:ln>
              </p:spPr>
              <p:style>
                <a:lnRef idx="2">
                  <a:schemeClr val="accent4"/>
                </a:lnRef>
                <a:fillRef idx="1">
                  <a:schemeClr val="lt1"/>
                </a:fillRef>
                <a:effectRef idx="0">
                  <a:schemeClr val="accent4"/>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2" name="Oval 31"/>
                <p:cNvSpPr/>
                <p:nvPr/>
              </p:nvSpPr>
              <p:spPr>
                <a:xfrm>
                  <a:off x="1403653" y="798521"/>
                  <a:ext cx="1565910" cy="1565910"/>
                </a:xfrm>
                <a:prstGeom prst="ellipse">
                  <a:avLst/>
                </a:prstGeom>
                <a:noFill/>
                <a:ln w="57150">
                  <a:solidFill>
                    <a:srgbClr val="FFC00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3" name="Text Box 2"/>
                <p:cNvSpPr txBox="1">
                  <a:spLocks noChangeArrowheads="1"/>
                </p:cNvSpPr>
                <p:nvPr/>
              </p:nvSpPr>
              <p:spPr bwMode="auto">
                <a:xfrm>
                  <a:off x="1061028" y="175425"/>
                  <a:ext cx="763270" cy="834390"/>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b="1" dirty="0">
                      <a:effectLst/>
                      <a:latin typeface="Calibri"/>
                      <a:ea typeface="Calibri"/>
                      <a:cs typeface="Times New Roman"/>
                    </a:rPr>
                    <a:t>Men</a:t>
                  </a:r>
                  <a:endParaRPr lang="en-US" sz="1600" dirty="0">
                    <a:effectLst/>
                    <a:latin typeface="Calibri"/>
                    <a:ea typeface="Calibri"/>
                    <a:cs typeface="Times New Roman"/>
                  </a:endParaRPr>
                </a:p>
                <a:p>
                  <a:pPr marL="0" marR="0" algn="ctr">
                    <a:lnSpc>
                      <a:spcPct val="115000"/>
                    </a:lnSpc>
                    <a:spcBef>
                      <a:spcPts val="0"/>
                    </a:spcBef>
                    <a:spcAft>
                      <a:spcPts val="1000"/>
                    </a:spcAft>
                  </a:pPr>
                  <a:r>
                    <a:rPr lang="en-US" sz="1600" dirty="0">
                      <a:effectLst/>
                      <a:latin typeface="Calibri"/>
                      <a:ea typeface="Calibri"/>
                      <a:cs typeface="Times New Roman"/>
                    </a:rPr>
                    <a:t>87.65%</a:t>
                  </a:r>
                </a:p>
                <a:p>
                  <a:pPr marL="0" marR="0" algn="ctr">
                    <a:lnSpc>
                      <a:spcPct val="115000"/>
                    </a:lnSpc>
                    <a:spcBef>
                      <a:spcPts val="0"/>
                    </a:spcBef>
                    <a:spcAft>
                      <a:spcPts val="1000"/>
                    </a:spcAft>
                  </a:pPr>
                  <a:r>
                    <a:rPr lang="en-US" sz="1600" dirty="0">
                      <a:effectLst/>
                      <a:latin typeface="Calibri"/>
                      <a:ea typeface="Calibri"/>
                      <a:cs typeface="Times New Roman"/>
                    </a:rPr>
                    <a:t> </a:t>
                  </a:r>
                </a:p>
              </p:txBody>
            </p:sp>
            <p:sp>
              <p:nvSpPr>
                <p:cNvPr id="34" name="Text Box 2"/>
                <p:cNvSpPr txBox="1">
                  <a:spLocks noChangeArrowheads="1"/>
                </p:cNvSpPr>
                <p:nvPr/>
              </p:nvSpPr>
              <p:spPr bwMode="auto">
                <a:xfrm>
                  <a:off x="1075900" y="2313828"/>
                  <a:ext cx="763270" cy="690880"/>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dirty="0">
                      <a:effectLst/>
                      <a:latin typeface="Calibri"/>
                      <a:ea typeface="Calibri"/>
                      <a:cs typeface="Times New Roman"/>
                    </a:rPr>
                    <a:t>86.83%</a:t>
                  </a:r>
                </a:p>
                <a:p>
                  <a:pPr marL="0" marR="0" algn="ctr">
                    <a:lnSpc>
                      <a:spcPct val="115000"/>
                    </a:lnSpc>
                    <a:spcBef>
                      <a:spcPts val="0"/>
                    </a:spcBef>
                    <a:spcAft>
                      <a:spcPts val="1000"/>
                    </a:spcAft>
                  </a:pPr>
                  <a:r>
                    <a:rPr lang="en-US" sz="1600" b="1" dirty="0">
                      <a:effectLst/>
                      <a:latin typeface="Calibri"/>
                      <a:ea typeface="Calibri"/>
                      <a:cs typeface="Times New Roman"/>
                    </a:rPr>
                    <a:t>Women</a:t>
                  </a:r>
                  <a:endParaRPr lang="en-US" sz="1600" dirty="0">
                    <a:effectLst/>
                    <a:latin typeface="Calibri"/>
                    <a:ea typeface="Calibri"/>
                    <a:cs typeface="Times New Roman"/>
                  </a:endParaRPr>
                </a:p>
              </p:txBody>
            </p:sp>
            <p:sp>
              <p:nvSpPr>
                <p:cNvPr id="35" name="Text Box 2"/>
                <p:cNvSpPr txBox="1">
                  <a:spLocks noChangeArrowheads="1"/>
                </p:cNvSpPr>
                <p:nvPr/>
              </p:nvSpPr>
              <p:spPr bwMode="auto">
                <a:xfrm>
                  <a:off x="0" y="1187829"/>
                  <a:ext cx="763270" cy="715010"/>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b="1" dirty="0">
                      <a:effectLst/>
                      <a:latin typeface="Calibri"/>
                      <a:ea typeface="Calibri"/>
                      <a:cs typeface="Times New Roman"/>
                    </a:rPr>
                    <a:t>Older</a:t>
                  </a:r>
                  <a:endParaRPr lang="en-US" sz="1600" dirty="0">
                    <a:effectLst/>
                    <a:latin typeface="Calibri"/>
                    <a:ea typeface="Calibri"/>
                    <a:cs typeface="Times New Roman"/>
                  </a:endParaRPr>
                </a:p>
                <a:p>
                  <a:pPr marL="0" marR="0" algn="ctr">
                    <a:lnSpc>
                      <a:spcPct val="115000"/>
                    </a:lnSpc>
                    <a:spcBef>
                      <a:spcPts val="0"/>
                    </a:spcBef>
                    <a:spcAft>
                      <a:spcPts val="1000"/>
                    </a:spcAft>
                  </a:pPr>
                  <a:r>
                    <a:rPr lang="en-US" sz="1600" dirty="0">
                      <a:effectLst/>
                      <a:latin typeface="Calibri"/>
                      <a:ea typeface="Calibri"/>
                      <a:cs typeface="Times New Roman"/>
                    </a:rPr>
                    <a:t>82.41%</a:t>
                  </a:r>
                </a:p>
              </p:txBody>
            </p:sp>
            <p:sp>
              <p:nvSpPr>
                <p:cNvPr id="36" name="Text Box 2"/>
                <p:cNvSpPr txBox="1">
                  <a:spLocks noChangeArrowheads="1"/>
                </p:cNvSpPr>
                <p:nvPr/>
              </p:nvSpPr>
              <p:spPr bwMode="auto">
                <a:xfrm>
                  <a:off x="2182863" y="1196699"/>
                  <a:ext cx="763270" cy="763270"/>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b="1" dirty="0">
                      <a:effectLst/>
                      <a:latin typeface="Calibri"/>
                      <a:ea typeface="Calibri"/>
                      <a:cs typeface="Times New Roman"/>
                    </a:rPr>
                    <a:t>Younger</a:t>
                  </a:r>
                  <a:endParaRPr lang="en-US" sz="1600" dirty="0">
                    <a:effectLst/>
                    <a:latin typeface="Calibri"/>
                    <a:ea typeface="Calibri"/>
                    <a:cs typeface="Times New Roman"/>
                  </a:endParaRPr>
                </a:p>
                <a:p>
                  <a:pPr marL="0" marR="0" algn="ctr">
                    <a:lnSpc>
                      <a:spcPct val="115000"/>
                    </a:lnSpc>
                    <a:spcBef>
                      <a:spcPts val="0"/>
                    </a:spcBef>
                    <a:spcAft>
                      <a:spcPts val="1000"/>
                    </a:spcAft>
                  </a:pPr>
                  <a:r>
                    <a:rPr lang="en-US" sz="1600" dirty="0">
                      <a:effectLst/>
                      <a:latin typeface="Calibri"/>
                      <a:ea typeface="Calibri"/>
                      <a:cs typeface="Times New Roman"/>
                    </a:rPr>
                    <a:t>92.55%</a:t>
                  </a:r>
                </a:p>
              </p:txBody>
            </p:sp>
            <p:sp>
              <p:nvSpPr>
                <p:cNvPr id="37" name="Text Box 2"/>
                <p:cNvSpPr txBox="1">
                  <a:spLocks noChangeArrowheads="1"/>
                </p:cNvSpPr>
                <p:nvPr/>
              </p:nvSpPr>
              <p:spPr bwMode="auto">
                <a:xfrm>
                  <a:off x="667908" y="1009815"/>
                  <a:ext cx="763325" cy="349857"/>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dirty="0">
                      <a:effectLst/>
                      <a:latin typeface="Calibri"/>
                      <a:ea typeface="Calibri"/>
                      <a:cs typeface="Times New Roman"/>
                    </a:rPr>
                    <a:t>79.25%</a:t>
                  </a:r>
                </a:p>
              </p:txBody>
            </p:sp>
            <p:sp>
              <p:nvSpPr>
                <p:cNvPr id="38" name="Text Box 2"/>
                <p:cNvSpPr txBox="1">
                  <a:spLocks noChangeArrowheads="1"/>
                </p:cNvSpPr>
                <p:nvPr/>
              </p:nvSpPr>
              <p:spPr bwMode="auto">
                <a:xfrm>
                  <a:off x="1523812" y="1009815"/>
                  <a:ext cx="763325" cy="349857"/>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a:effectLst/>
                      <a:latin typeface="Calibri"/>
                      <a:ea typeface="Calibri"/>
                      <a:cs typeface="Times New Roman"/>
                    </a:rPr>
                    <a:t>94.25%</a:t>
                  </a:r>
                </a:p>
              </p:txBody>
            </p:sp>
            <p:sp>
              <p:nvSpPr>
                <p:cNvPr id="39" name="Text Box 2"/>
                <p:cNvSpPr txBox="1">
                  <a:spLocks noChangeArrowheads="1"/>
                </p:cNvSpPr>
                <p:nvPr/>
              </p:nvSpPr>
              <p:spPr bwMode="auto">
                <a:xfrm>
                  <a:off x="667920" y="1840571"/>
                  <a:ext cx="763325" cy="349857"/>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a:effectLst/>
                      <a:latin typeface="Calibri"/>
                      <a:ea typeface="Calibri"/>
                      <a:cs typeface="Times New Roman"/>
                    </a:rPr>
                    <a:t>84.66%</a:t>
                  </a:r>
                </a:p>
              </p:txBody>
            </p:sp>
            <p:sp>
              <p:nvSpPr>
                <p:cNvPr id="40" name="Text Box 2"/>
                <p:cNvSpPr txBox="1">
                  <a:spLocks noChangeArrowheads="1"/>
                </p:cNvSpPr>
                <p:nvPr/>
              </p:nvSpPr>
              <p:spPr bwMode="auto">
                <a:xfrm>
                  <a:off x="1502299" y="1852047"/>
                  <a:ext cx="763325" cy="349857"/>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a:effectLst/>
                      <a:latin typeface="Calibri"/>
                      <a:ea typeface="Calibri"/>
                      <a:cs typeface="Times New Roman"/>
                    </a:rPr>
                    <a:t>90.18%</a:t>
                  </a:r>
                </a:p>
              </p:txBody>
            </p:sp>
            <p:sp>
              <p:nvSpPr>
                <p:cNvPr id="41" name="Oval 40"/>
                <p:cNvSpPr/>
                <p:nvPr/>
              </p:nvSpPr>
              <p:spPr>
                <a:xfrm>
                  <a:off x="1120636" y="1256306"/>
                  <a:ext cx="644055" cy="644055"/>
                </a:xfrm>
                <a:prstGeom prst="ellipse">
                  <a:avLst/>
                </a:prstGeom>
                <a:ln w="38100"/>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Text Box 2"/>
                <p:cNvSpPr txBox="1">
                  <a:spLocks noChangeArrowheads="1"/>
                </p:cNvSpPr>
                <p:nvPr/>
              </p:nvSpPr>
              <p:spPr bwMode="auto">
                <a:xfrm>
                  <a:off x="1120636" y="1439186"/>
                  <a:ext cx="763325" cy="349857"/>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600" dirty="0" smtClean="0">
                      <a:latin typeface="Calibri"/>
                      <a:ea typeface="Calibri"/>
                      <a:cs typeface="Times New Roman"/>
                    </a:rPr>
                    <a:t>87.23</a:t>
                  </a:r>
                  <a:r>
                    <a:rPr lang="en-US" sz="1600" dirty="0" smtClean="0">
                      <a:effectLst/>
                      <a:latin typeface="Calibri"/>
                      <a:ea typeface="Calibri"/>
                      <a:cs typeface="Times New Roman"/>
                    </a:rPr>
                    <a:t>%</a:t>
                  </a:r>
                  <a:endParaRPr lang="en-US" sz="1600" dirty="0">
                    <a:effectLst/>
                    <a:latin typeface="Calibri"/>
                    <a:ea typeface="Calibri"/>
                    <a:cs typeface="Times New Roman"/>
                  </a:endParaRPr>
                </a:p>
              </p:txBody>
            </p:sp>
          </p:grpSp>
        </p:grpSp>
      </p:grpSp>
    </p:spTree>
    <p:extLst>
      <p:ext uri="{BB962C8B-B14F-4D97-AF65-F5344CB8AC3E}">
        <p14:creationId xmlns:p14="http://schemas.microsoft.com/office/powerpoint/2010/main" val="32911138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p:txBody>
          <a:bodyPr>
            <a:normAutofit fontScale="92500" lnSpcReduction="10000"/>
          </a:bodyPr>
          <a:lstStyle/>
          <a:p>
            <a:pPr algn="just">
              <a:buSzPct val="100000"/>
            </a:pPr>
            <a:r>
              <a:rPr lang="en-US" sz="2800" dirty="0" smtClean="0"/>
              <a:t>The </a:t>
            </a:r>
            <a:r>
              <a:rPr lang="en-US" sz="2800" dirty="0"/>
              <a:t>developed Android Application has proved to be effective in sending transcriptions to the server.</a:t>
            </a:r>
          </a:p>
          <a:p>
            <a:pPr algn="just">
              <a:buSzPct val="100000"/>
            </a:pPr>
            <a:r>
              <a:rPr lang="en-US" sz="2800" dirty="0"/>
              <a:t>There has been a significant difference of 10% between older and younger adults’ word accuracy rates with the younger voices leading.</a:t>
            </a:r>
          </a:p>
          <a:p>
            <a:pPr algn="just">
              <a:buSzPct val="100000"/>
            </a:pPr>
            <a:r>
              <a:rPr lang="en-US" sz="2800" dirty="0"/>
              <a:t>The binary comparison between older and younger adults’ transcriptions has also shown that younger voices get transcribed better than older voices.</a:t>
            </a:r>
          </a:p>
          <a:p>
            <a:pPr algn="just">
              <a:buSzPct val="100000"/>
            </a:pPr>
            <a:r>
              <a:rPr lang="en-US" sz="2800" dirty="0"/>
              <a:t>However, Android’s speech recognition proved to be very successful for the overall sample population of older and younger voices.</a:t>
            </a:r>
            <a:endParaRPr lang="en-US" dirty="0"/>
          </a:p>
        </p:txBody>
      </p:sp>
    </p:spTree>
    <p:extLst>
      <p:ext uri="{BB962C8B-B14F-4D97-AF65-F5344CB8AC3E}">
        <p14:creationId xmlns:p14="http://schemas.microsoft.com/office/powerpoint/2010/main" val="30284567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77500" lnSpcReduction="20000"/>
          </a:bodyPr>
          <a:lstStyle/>
          <a:p>
            <a:pPr marL="409575" indent="-409575" algn="just" defTabSz="548924" eaLnBrk="0" hangingPunct="0">
              <a:lnSpc>
                <a:spcPct val="95000"/>
              </a:lnSpc>
              <a:buFont typeface="Symbol" pitchFamily="18" charset="2"/>
              <a:buAutoNum type="arabicPeriod"/>
            </a:pPr>
            <a:r>
              <a:rPr lang="en-US" sz="2800" dirty="0"/>
              <a:t>Android, 2012. Android, the world's most popular mobile platform. http://developer.android.com/about/index.html</a:t>
            </a:r>
          </a:p>
          <a:p>
            <a:pPr marL="409575" indent="-409575" algn="just" defTabSz="548924" eaLnBrk="0" hangingPunct="0">
              <a:lnSpc>
                <a:spcPct val="95000"/>
              </a:lnSpc>
              <a:buFont typeface="Symbol" pitchFamily="18" charset="2"/>
              <a:buAutoNum type="arabicPeriod"/>
            </a:pPr>
            <a:r>
              <a:rPr lang="en-US" sz="2800" dirty="0"/>
              <a:t>Robot Operating System (ROS), http://www.ros.org/wiki/</a:t>
            </a:r>
          </a:p>
          <a:p>
            <a:pPr marL="409575" indent="-409575" algn="just" defTabSz="548924" eaLnBrk="0" hangingPunct="0">
              <a:lnSpc>
                <a:spcPct val="95000"/>
              </a:lnSpc>
              <a:buFont typeface="Symbol" pitchFamily="18" charset="2"/>
              <a:buAutoNum type="arabicPeriod"/>
            </a:pPr>
            <a:r>
              <a:rPr lang="en-US" sz="2800" dirty="0"/>
              <a:t>Beer, J.M., </a:t>
            </a:r>
            <a:r>
              <a:rPr lang="en-US" sz="2800" dirty="0" err="1"/>
              <a:t>Smarr</a:t>
            </a:r>
            <a:r>
              <a:rPr lang="en-US" sz="2800" dirty="0"/>
              <a:t>, C., Chen, T.L., </a:t>
            </a:r>
            <a:r>
              <a:rPr lang="en-US" sz="2800" dirty="0" err="1"/>
              <a:t>Prakash</a:t>
            </a:r>
            <a:r>
              <a:rPr lang="en-US" sz="2800" dirty="0"/>
              <a:t>, A., </a:t>
            </a:r>
            <a:r>
              <a:rPr lang="en-US" sz="2800" dirty="0" err="1"/>
              <a:t>Mitzner</a:t>
            </a:r>
            <a:r>
              <a:rPr lang="en-US" sz="2800" dirty="0"/>
              <a:t>, T.L., Kemp, C.C. &amp; Rogers, W.A. 2012. The domesticated robot: design guidelines for assisting older adults to age in place. In Proc., ACM/IEEE Intl. Conf. on Human-Robot Interaction, 335-342, March, 2012, Boston, MA</a:t>
            </a:r>
          </a:p>
          <a:p>
            <a:pPr marL="409575" indent="-409575" algn="just" defTabSz="548924" eaLnBrk="0" hangingPunct="0">
              <a:lnSpc>
                <a:spcPct val="95000"/>
              </a:lnSpc>
              <a:buFont typeface="Symbol" pitchFamily="18" charset="2"/>
              <a:buAutoNum type="arabicPeriod"/>
            </a:pPr>
            <a:r>
              <a:rPr lang="en-US" sz="2800" dirty="0" err="1"/>
              <a:t>Scopelliti</a:t>
            </a:r>
            <a:r>
              <a:rPr lang="en-US" sz="2800" dirty="0"/>
              <a:t>, M., Giuliani, M., and </a:t>
            </a:r>
            <a:r>
              <a:rPr lang="en-US" sz="2800" dirty="0" err="1"/>
              <a:t>Fornara</a:t>
            </a:r>
            <a:r>
              <a:rPr lang="en-US" sz="2800" dirty="0"/>
              <a:t>, F. 2005. Robots in a domestic setting: a psychological approach. </a:t>
            </a:r>
            <a:r>
              <a:rPr lang="en-US" sz="2800" i="1" dirty="0"/>
              <a:t>Universal Access in the Information Society</a:t>
            </a:r>
            <a:r>
              <a:rPr lang="en-US" sz="2800" dirty="0"/>
              <a:t>, 4(2): 146-155.</a:t>
            </a:r>
          </a:p>
          <a:p>
            <a:pPr marL="409575" indent="-409575" algn="just" defTabSz="548924" eaLnBrk="0" hangingPunct="0">
              <a:lnSpc>
                <a:spcPct val="95000"/>
              </a:lnSpc>
              <a:buFont typeface="Symbol" pitchFamily="18" charset="2"/>
              <a:buAutoNum type="arabicPeriod"/>
            </a:pPr>
            <a:r>
              <a:rPr lang="en-US" sz="2800" dirty="0"/>
              <a:t>Carlson, L., </a:t>
            </a:r>
            <a:r>
              <a:rPr lang="en-US" sz="2800" dirty="0" err="1"/>
              <a:t>Skubic</a:t>
            </a:r>
            <a:r>
              <a:rPr lang="en-US" sz="2800" dirty="0"/>
              <a:t>, M., Miller, J., </a:t>
            </a:r>
            <a:r>
              <a:rPr lang="en-US" sz="2800" dirty="0" err="1"/>
              <a:t>Huo</a:t>
            </a:r>
            <a:r>
              <a:rPr lang="en-US" sz="2800" dirty="0"/>
              <a:t>, Z., and </a:t>
            </a:r>
            <a:r>
              <a:rPr lang="en-US" sz="2800" dirty="0" err="1"/>
              <a:t>Alexenko</a:t>
            </a:r>
            <a:r>
              <a:rPr lang="en-US" sz="2800" dirty="0"/>
              <a:t>, T. In Review. Investigating Spatial Language Usage in a Robot Fetch Task to Guide Development and Implement of Robot algorithms for Natural Human-Robot Interaction. </a:t>
            </a:r>
            <a:r>
              <a:rPr lang="en-US" sz="2800" i="1" dirty="0"/>
              <a:t>Topics in Cognitive Science</a:t>
            </a:r>
            <a:r>
              <a:rPr lang="en-US" sz="2800" dirty="0" smtClean="0"/>
              <a:t>.</a:t>
            </a:r>
          </a:p>
          <a:p>
            <a:pPr marL="0" indent="0">
              <a:buNone/>
            </a:pPr>
            <a:endParaRPr lang="en-US" dirty="0"/>
          </a:p>
        </p:txBody>
      </p:sp>
    </p:spTree>
    <p:extLst>
      <p:ext uri="{BB962C8B-B14F-4D97-AF65-F5344CB8AC3E}">
        <p14:creationId xmlns:p14="http://schemas.microsoft.com/office/powerpoint/2010/main" val="170810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group (Summer 2012)</a:t>
            </a:r>
            <a:endParaRPr lang="en-US" dirty="0"/>
          </a:p>
        </p:txBody>
      </p:sp>
      <p:sp>
        <p:nvSpPr>
          <p:cNvPr id="3" name="Content Placeholder 2"/>
          <p:cNvSpPr>
            <a:spLocks noGrp="1"/>
          </p:cNvSpPr>
          <p:nvPr>
            <p:ph idx="1"/>
          </p:nvPr>
        </p:nvSpPr>
        <p:spPr/>
        <p:txBody>
          <a:bodyPr/>
          <a:lstStyle/>
          <a:p>
            <a:r>
              <a:rPr lang="en-US" dirty="0" smtClean="0"/>
              <a:t>Faculty Mentor:</a:t>
            </a:r>
          </a:p>
          <a:p>
            <a:pPr lvl="1"/>
            <a:r>
              <a:rPr lang="en-US" dirty="0"/>
              <a:t>Prof. Marjorie </a:t>
            </a:r>
            <a:r>
              <a:rPr lang="en-US" dirty="0" smtClean="0"/>
              <a:t>Skubic</a:t>
            </a:r>
          </a:p>
          <a:p>
            <a:r>
              <a:rPr lang="en-US" dirty="0" smtClean="0"/>
              <a:t>Graduate Mentor:</a:t>
            </a:r>
          </a:p>
          <a:p>
            <a:pPr lvl="1"/>
            <a:r>
              <a:rPr lang="en-US" dirty="0"/>
              <a:t>Ms. </a:t>
            </a:r>
            <a:r>
              <a:rPr lang="en-US" dirty="0" smtClean="0"/>
              <a:t>Tatiana Alexenko</a:t>
            </a:r>
          </a:p>
          <a:p>
            <a:r>
              <a:rPr lang="en-US" dirty="0" smtClean="0"/>
              <a:t>Undergraduate Student Researchers:</a:t>
            </a:r>
          </a:p>
          <a:p>
            <a:pPr lvl="1"/>
            <a:r>
              <a:rPr lang="en-US" dirty="0" smtClean="0"/>
              <a:t>Megan </a:t>
            </a:r>
            <a:r>
              <a:rPr lang="en-US" dirty="0"/>
              <a:t>Biondo</a:t>
            </a:r>
            <a:endParaRPr lang="en-US" dirty="0" smtClean="0"/>
          </a:p>
          <a:p>
            <a:pPr lvl="1"/>
            <a:r>
              <a:rPr lang="en-US" dirty="0" smtClean="0"/>
              <a:t>Deya Banisakher</a:t>
            </a:r>
            <a:endParaRPr lang="en-US" dirty="0"/>
          </a:p>
        </p:txBody>
      </p:sp>
    </p:spTree>
    <p:extLst>
      <p:ext uri="{BB962C8B-B14F-4D97-AF65-F5344CB8AC3E}">
        <p14:creationId xmlns:p14="http://schemas.microsoft.com/office/powerpoint/2010/main" val="42660069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The Group will </a:t>
            </a:r>
            <a:r>
              <a:rPr lang="en-US" dirty="0"/>
              <a:t>investigate speech to text </a:t>
            </a:r>
            <a:r>
              <a:rPr lang="en-US" dirty="0" smtClean="0"/>
              <a:t>tools available </a:t>
            </a:r>
            <a:r>
              <a:rPr lang="en-US" dirty="0"/>
              <a:t>for the Android smart phone, test </a:t>
            </a:r>
            <a:r>
              <a:rPr lang="en-US" dirty="0" smtClean="0"/>
              <a:t>their </a:t>
            </a:r>
            <a:r>
              <a:rPr lang="en-US" dirty="0"/>
              <a:t>accuracy, and develop an interface that transmits the recognized text to a mobile robot </a:t>
            </a:r>
            <a:r>
              <a:rPr lang="en-US" dirty="0" smtClean="0"/>
              <a:t>via </a:t>
            </a:r>
            <a:r>
              <a:rPr lang="en-US" dirty="0"/>
              <a:t>wireless networking. </a:t>
            </a:r>
            <a:r>
              <a:rPr lang="en-US" dirty="0" smtClean="0"/>
              <a:t>If </a:t>
            </a:r>
            <a:r>
              <a:rPr lang="en-US" dirty="0"/>
              <a:t>time permits, the students will test the speech interface for </a:t>
            </a:r>
            <a:r>
              <a:rPr lang="en-US" dirty="0" smtClean="0"/>
              <a:t>sending </a:t>
            </a:r>
            <a:r>
              <a:rPr lang="en-US" dirty="0"/>
              <a:t>the robot spatial referencing commands, such as “look for the hat on the table behind </a:t>
            </a:r>
            <a:r>
              <a:rPr lang="en-US" dirty="0" smtClean="0"/>
              <a:t>the </a:t>
            </a:r>
            <a:r>
              <a:rPr lang="en-US" dirty="0"/>
              <a:t>couch”.</a:t>
            </a:r>
          </a:p>
        </p:txBody>
      </p:sp>
    </p:spTree>
    <p:extLst>
      <p:ext uri="{BB962C8B-B14F-4D97-AF65-F5344CB8AC3E}">
        <p14:creationId xmlns:p14="http://schemas.microsoft.com/office/powerpoint/2010/main" val="9440249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it matters?</a:t>
            </a:r>
            <a:endParaRPr lang="en-US" dirty="0"/>
          </a:p>
        </p:txBody>
      </p:sp>
      <p:sp>
        <p:nvSpPr>
          <p:cNvPr id="3" name="Content Placeholder 2"/>
          <p:cNvSpPr>
            <a:spLocks noGrp="1"/>
          </p:cNvSpPr>
          <p:nvPr>
            <p:ph idx="1"/>
          </p:nvPr>
        </p:nvSpPr>
        <p:spPr/>
        <p:txBody>
          <a:bodyPr/>
          <a:lstStyle/>
          <a:p>
            <a:r>
              <a:rPr lang="en-US" sz="2800" dirty="0"/>
              <a:t> Recent studies have shown that one of the top five tasks noted by seniors for assistive robots is help with fetching objects, for example, retrieving missing eyeglasses </a:t>
            </a:r>
            <a:r>
              <a:rPr lang="en-US" sz="2800" dirty="0" smtClean="0"/>
              <a:t>(Beer et al., 2012), and </a:t>
            </a:r>
            <a:r>
              <a:rPr lang="en-US" sz="2800" dirty="0"/>
              <a:t>the preferred form of communication with the robot is a speech interface (</a:t>
            </a:r>
            <a:r>
              <a:rPr lang="en-US" sz="2800" dirty="0" err="1"/>
              <a:t>Scopelliti</a:t>
            </a:r>
            <a:r>
              <a:rPr lang="en-US" sz="2800" dirty="0"/>
              <a:t> et al., </a:t>
            </a:r>
            <a:r>
              <a:rPr lang="en-US" sz="2800" dirty="0" smtClean="0"/>
              <a:t>2005).</a:t>
            </a:r>
            <a:endParaRPr lang="en-US" dirty="0"/>
          </a:p>
        </p:txBody>
      </p:sp>
    </p:spTree>
    <p:extLst>
      <p:ext uri="{BB962C8B-B14F-4D97-AF65-F5344CB8AC3E}">
        <p14:creationId xmlns:p14="http://schemas.microsoft.com/office/powerpoint/2010/main" val="2008008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Did…</a:t>
            </a:r>
            <a:endParaRPr lang="en-US" dirty="0"/>
          </a:p>
        </p:txBody>
      </p:sp>
      <p:sp>
        <p:nvSpPr>
          <p:cNvPr id="3" name="Content Placeholder 2"/>
          <p:cNvSpPr>
            <a:spLocks noGrp="1"/>
          </p:cNvSpPr>
          <p:nvPr>
            <p:ph idx="1"/>
          </p:nvPr>
        </p:nvSpPr>
        <p:spPr/>
        <p:txBody>
          <a:bodyPr>
            <a:normAutofit fontScale="85000" lnSpcReduction="20000"/>
          </a:bodyPr>
          <a:lstStyle/>
          <a:p>
            <a:r>
              <a:rPr lang="en-US" sz="2800" dirty="0"/>
              <a:t>We investigated the use of the built-in speech recognition in Android phones for use in this scenario.  </a:t>
            </a:r>
            <a:endParaRPr lang="en-US" sz="2800" dirty="0" smtClean="0"/>
          </a:p>
          <a:p>
            <a:r>
              <a:rPr lang="en-US" sz="2800" dirty="0" smtClean="0"/>
              <a:t>We </a:t>
            </a:r>
            <a:r>
              <a:rPr lang="en-US" sz="2800" dirty="0"/>
              <a:t>created an Android application and implemented the underlying network and process communication system to support its use.  </a:t>
            </a:r>
            <a:endParaRPr lang="en-US" sz="2800" dirty="0" smtClean="0"/>
          </a:p>
          <a:p>
            <a:r>
              <a:rPr lang="en-US" sz="2800" dirty="0" smtClean="0"/>
              <a:t>We collected </a:t>
            </a:r>
            <a:r>
              <a:rPr lang="en-US" sz="2800" dirty="0"/>
              <a:t>voice recognition transcriptions from old and young people; they spoke into an android device that had a testing application installed which we have developed. </a:t>
            </a:r>
            <a:endParaRPr lang="en-US" sz="2800" dirty="0" smtClean="0"/>
          </a:p>
          <a:p>
            <a:r>
              <a:rPr lang="en-US" sz="2800" dirty="0" smtClean="0"/>
              <a:t>We </a:t>
            </a:r>
            <a:r>
              <a:rPr lang="en-US" sz="2800" dirty="0"/>
              <a:t>also compared the accuracy of speech recognition on the Android phone for older and younger adults, as well as male and female ones</a:t>
            </a:r>
            <a:r>
              <a:rPr lang="en-US" sz="2800" dirty="0" smtClean="0"/>
              <a:t>.</a:t>
            </a:r>
          </a:p>
          <a:p>
            <a:r>
              <a:rPr lang="en-US" sz="2800" dirty="0" smtClean="0"/>
              <a:t>Integrated a server into ROS for communication with the </a:t>
            </a:r>
            <a:r>
              <a:rPr lang="en-US" sz="2800" smtClean="0"/>
              <a:t>Android device</a:t>
            </a:r>
            <a:endParaRPr lang="en-US" dirty="0"/>
          </a:p>
        </p:txBody>
      </p:sp>
    </p:spTree>
    <p:extLst>
      <p:ext uri="{BB962C8B-B14F-4D97-AF65-F5344CB8AC3E}">
        <p14:creationId xmlns:p14="http://schemas.microsoft.com/office/powerpoint/2010/main" val="17785543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Previous Work</a:t>
            </a:r>
            <a:endParaRPr lang="en-US" dirty="0"/>
          </a:p>
        </p:txBody>
      </p:sp>
      <p:sp>
        <p:nvSpPr>
          <p:cNvPr id="3" name="Content Placeholder 2"/>
          <p:cNvSpPr>
            <a:spLocks noGrp="1"/>
          </p:cNvSpPr>
          <p:nvPr>
            <p:ph idx="1"/>
          </p:nvPr>
        </p:nvSpPr>
        <p:spPr/>
        <p:txBody>
          <a:bodyPr>
            <a:normAutofit fontScale="85000" lnSpcReduction="10000"/>
          </a:bodyPr>
          <a:lstStyle/>
          <a:p>
            <a:r>
              <a:rPr lang="en-US" sz="2800" dirty="0" err="1"/>
              <a:t>Skubic</a:t>
            </a:r>
            <a:r>
              <a:rPr lang="en-US" sz="2800" dirty="0"/>
              <a:t> et al. have studied spatial language in older and younger populations.  </a:t>
            </a:r>
            <a:endParaRPr lang="en-US" sz="2800" dirty="0" smtClean="0"/>
          </a:p>
          <a:p>
            <a:r>
              <a:rPr lang="en-US" sz="2800" dirty="0" smtClean="0"/>
              <a:t>In </a:t>
            </a:r>
            <a:r>
              <a:rPr lang="en-US" sz="2800" dirty="0"/>
              <a:t>collaboration with Carlson et al. at Notre Dame Dept. of Psychology, they collected speech samples of older and younger adults giving spatial descriptions (Carlson et al, in review).  </a:t>
            </a:r>
            <a:endParaRPr lang="en-US" sz="2800" dirty="0" smtClean="0"/>
          </a:p>
          <a:p>
            <a:r>
              <a:rPr lang="en-US" sz="2800" dirty="0" smtClean="0"/>
              <a:t>They </a:t>
            </a:r>
            <a:r>
              <a:rPr lang="en-US" sz="2800" dirty="0"/>
              <a:t>also created a robot capable of recognizing furniture and processing textual spatial descriptions, in addition to the common robot capabilities such as obstacle avoidance.  </a:t>
            </a:r>
            <a:endParaRPr lang="en-US" sz="2800" dirty="0" smtClean="0"/>
          </a:p>
          <a:p>
            <a:r>
              <a:rPr lang="en-US" sz="2800" dirty="0" smtClean="0"/>
              <a:t>The </a:t>
            </a:r>
            <a:r>
              <a:rPr lang="en-US" sz="2800" dirty="0"/>
              <a:t>robot was made to listen to commands coming from the user through a computer’s keyboard that is wired to the robot itself. </a:t>
            </a:r>
            <a:endParaRPr lang="en-US" dirty="0"/>
          </a:p>
        </p:txBody>
      </p:sp>
    </p:spTree>
    <p:extLst>
      <p:ext uri="{BB962C8B-B14F-4D97-AF65-F5344CB8AC3E}">
        <p14:creationId xmlns:p14="http://schemas.microsoft.com/office/powerpoint/2010/main" val="1964119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Android?</a:t>
            </a:r>
            <a:endParaRPr lang="en-US" dirty="0"/>
          </a:p>
        </p:txBody>
      </p:sp>
      <p:sp>
        <p:nvSpPr>
          <p:cNvPr id="3" name="Content Placeholder 2"/>
          <p:cNvSpPr>
            <a:spLocks noGrp="1"/>
          </p:cNvSpPr>
          <p:nvPr>
            <p:ph idx="1"/>
          </p:nvPr>
        </p:nvSpPr>
        <p:spPr>
          <a:xfrm>
            <a:off x="457200" y="1752600"/>
            <a:ext cx="8229600" cy="4389120"/>
          </a:xfrm>
        </p:spPr>
        <p:txBody>
          <a:bodyPr>
            <a:noAutofit/>
          </a:bodyPr>
          <a:lstStyle/>
          <a:p>
            <a:pPr algn="just" defTabSz="481013"/>
            <a:r>
              <a:rPr lang="en-US" sz="1800" dirty="0">
                <a:cs typeface="Calibri" pitchFamily="34" charset="0"/>
              </a:rPr>
              <a:t>K</a:t>
            </a:r>
            <a:r>
              <a:rPr lang="en-US" sz="1800" dirty="0" smtClean="0">
                <a:cs typeface="Calibri" pitchFamily="34" charset="0"/>
              </a:rPr>
              <a:t>nown </a:t>
            </a:r>
            <a:r>
              <a:rPr lang="en-US" sz="1800" dirty="0">
                <a:cs typeface="Calibri" pitchFamily="34" charset="0"/>
              </a:rPr>
              <a:t>for high accuracy </a:t>
            </a:r>
            <a:endParaRPr lang="en-US" sz="1800" dirty="0" smtClean="0">
              <a:cs typeface="Calibri" pitchFamily="34" charset="0"/>
            </a:endParaRPr>
          </a:p>
          <a:p>
            <a:pPr algn="just" defTabSz="481013"/>
            <a:r>
              <a:rPr lang="en-US" sz="1800" dirty="0">
                <a:cs typeface="Calibri" pitchFamily="34" charset="0"/>
              </a:rPr>
              <a:t>F</a:t>
            </a:r>
            <a:r>
              <a:rPr lang="en-US" sz="1800" dirty="0" smtClean="0">
                <a:cs typeface="Calibri" pitchFamily="34" charset="0"/>
              </a:rPr>
              <a:t>reely </a:t>
            </a:r>
            <a:r>
              <a:rPr lang="en-US" sz="1800" dirty="0">
                <a:cs typeface="Calibri" pitchFamily="34" charset="0"/>
              </a:rPr>
              <a:t>available in Android-based devices which are being activated at a rate of 1 million devices per day worldwide (Android, 2012). </a:t>
            </a:r>
            <a:endParaRPr lang="en-US" sz="1800" dirty="0" smtClean="0">
              <a:cs typeface="Calibri" pitchFamily="34" charset="0"/>
            </a:endParaRPr>
          </a:p>
          <a:p>
            <a:pPr algn="just" defTabSz="481013"/>
            <a:r>
              <a:rPr lang="en-US" sz="1800" dirty="0">
                <a:cs typeface="Calibri" pitchFamily="34" charset="0"/>
              </a:rPr>
              <a:t>I</a:t>
            </a:r>
            <a:r>
              <a:rPr lang="en-US" sz="1800" dirty="0" smtClean="0">
                <a:cs typeface="Calibri" pitchFamily="34" charset="0"/>
              </a:rPr>
              <a:t>t </a:t>
            </a:r>
            <a:r>
              <a:rPr lang="en-US" sz="1800" dirty="0">
                <a:cs typeface="Calibri" pitchFamily="34" charset="0"/>
              </a:rPr>
              <a:t>relies on crowd-sourcing in addition to integration of existing acoustic </a:t>
            </a:r>
            <a:r>
              <a:rPr lang="en-US" sz="1800" dirty="0" smtClean="0">
                <a:cs typeface="Calibri" pitchFamily="34" charset="0"/>
              </a:rPr>
              <a:t>models. </a:t>
            </a:r>
          </a:p>
          <a:p>
            <a:pPr algn="just" defTabSz="481013"/>
            <a:r>
              <a:rPr lang="en-US" sz="1800" dirty="0" smtClean="0">
                <a:cs typeface="Calibri" pitchFamily="34" charset="0"/>
              </a:rPr>
              <a:t>The </a:t>
            </a:r>
            <a:r>
              <a:rPr lang="en-US" sz="1800" dirty="0">
                <a:cs typeface="Calibri" pitchFamily="34" charset="0"/>
              </a:rPr>
              <a:t>use of Android devices for this purpose also has technical benefits:</a:t>
            </a:r>
          </a:p>
          <a:p>
            <a:pPr marL="1108710" lvl="1" indent="-742950" algn="just" defTabSz="481013">
              <a:buSzPct val="100000"/>
              <a:buFont typeface="Arial" pitchFamily="34" charset="0"/>
              <a:buChar char="•"/>
            </a:pPr>
            <a:r>
              <a:rPr lang="en-US" sz="1800" dirty="0">
                <a:cs typeface="Calibri" pitchFamily="34" charset="0"/>
              </a:rPr>
              <a:t>The audio processing and transcription is handled by Google’s servers.</a:t>
            </a:r>
          </a:p>
          <a:p>
            <a:pPr marL="1108710" lvl="1" indent="-742950" algn="just" defTabSz="481013">
              <a:buSzPct val="100000"/>
              <a:buFont typeface="Arial" pitchFamily="34" charset="0"/>
              <a:buChar char="•"/>
            </a:pPr>
            <a:r>
              <a:rPr lang="en-US" sz="1800" dirty="0">
                <a:cs typeface="Calibri" pitchFamily="34" charset="0"/>
              </a:rPr>
              <a:t>Android application is easy to install on any Android device.</a:t>
            </a:r>
          </a:p>
          <a:p>
            <a:pPr marL="1108710" lvl="1" indent="-742950" algn="just" defTabSz="481013">
              <a:buSzPct val="100000"/>
              <a:buFont typeface="Arial" pitchFamily="34" charset="0"/>
              <a:buChar char="•"/>
            </a:pPr>
            <a:r>
              <a:rPr lang="en-US" sz="1800" dirty="0">
                <a:cs typeface="Calibri" pitchFamily="34" charset="0"/>
              </a:rPr>
              <a:t>Android devices and the operating systems support a wide range of accessibility features for helping the elderly use the different applications installed. </a:t>
            </a:r>
          </a:p>
          <a:p>
            <a:pPr marL="1108710" lvl="1" indent="-742950" algn="just" defTabSz="481013">
              <a:buSzPct val="100000"/>
              <a:buFont typeface="Arial" pitchFamily="34" charset="0"/>
              <a:buChar char="•"/>
            </a:pPr>
            <a:r>
              <a:rPr lang="en-US" sz="1800" dirty="0">
                <a:cs typeface="Calibri" pitchFamily="34" charset="0"/>
              </a:rPr>
              <a:t>Android devices have built-in microphones, eliminating the need for the user to purchase a headset or other microphone.</a:t>
            </a:r>
          </a:p>
          <a:p>
            <a:pPr marL="1108710" lvl="1" indent="-742950" algn="just" defTabSz="481013">
              <a:buSzPct val="100000"/>
              <a:buFont typeface="Arial" pitchFamily="34" charset="0"/>
              <a:buChar char="•"/>
            </a:pPr>
            <a:r>
              <a:rPr lang="en-US" sz="1800" dirty="0">
                <a:cs typeface="Calibri" pitchFamily="34" charset="0"/>
              </a:rPr>
              <a:t>A speech recognition application allows the user to decide when they want to communicate with the robot, which prevents the robot from reacting to speech directed to other </a:t>
            </a:r>
            <a:r>
              <a:rPr lang="en-US" sz="1800" dirty="0" smtClean="0">
                <a:cs typeface="Calibri" pitchFamily="34" charset="0"/>
              </a:rPr>
              <a:t>people.</a:t>
            </a:r>
          </a:p>
        </p:txBody>
      </p:sp>
    </p:spTree>
    <p:extLst>
      <p:ext uri="{BB962C8B-B14F-4D97-AF65-F5344CB8AC3E}">
        <p14:creationId xmlns:p14="http://schemas.microsoft.com/office/powerpoint/2010/main" val="5280252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Android? (</a:t>
            </a:r>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fontScale="92500"/>
          </a:bodyPr>
          <a:lstStyle/>
          <a:p>
            <a:r>
              <a:rPr lang="en-US" dirty="0" smtClean="0"/>
              <a:t>It utilizes </a:t>
            </a:r>
            <a:r>
              <a:rPr lang="en-US" dirty="0"/>
              <a:t>Java’s API into its </a:t>
            </a:r>
            <a:r>
              <a:rPr lang="en-US" dirty="0" smtClean="0"/>
              <a:t>development. </a:t>
            </a:r>
          </a:p>
          <a:p>
            <a:r>
              <a:rPr lang="en-US" dirty="0" smtClean="0"/>
              <a:t>Android makes </a:t>
            </a:r>
            <a:r>
              <a:rPr lang="en-US" dirty="0"/>
              <a:t>it easy and practical for developers to change, switch and supply more resources to their applications by dealing with the XML based resources. </a:t>
            </a:r>
            <a:endParaRPr lang="en-US" dirty="0" smtClean="0"/>
          </a:p>
          <a:p>
            <a:r>
              <a:rPr lang="en-US" dirty="0" smtClean="0"/>
              <a:t>XML </a:t>
            </a:r>
            <a:r>
              <a:rPr lang="en-US" dirty="0"/>
              <a:t>is a simple language that Android allows developers to use to create and reference to sophisticated screen layouts and other resources such as pictures and videos. </a:t>
            </a:r>
          </a:p>
          <a:p>
            <a:r>
              <a:rPr lang="en-US" dirty="0"/>
              <a:t>Android’s platform and its use of Java’s packages such as java.net, allows developers to use the phones hardware in a matter that is no different than a one in a fully featured computer</a:t>
            </a:r>
            <a:r>
              <a:rPr lang="en-US" dirty="0" smtClean="0"/>
              <a:t>.</a:t>
            </a:r>
            <a:endParaRPr lang="en-US" dirty="0"/>
          </a:p>
        </p:txBody>
      </p:sp>
    </p:spTree>
    <p:extLst>
      <p:ext uri="{BB962C8B-B14F-4D97-AF65-F5344CB8AC3E}">
        <p14:creationId xmlns:p14="http://schemas.microsoft.com/office/powerpoint/2010/main" val="12328577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Components</a:t>
            </a:r>
            <a:endParaRPr lang="en-US" dirty="0"/>
          </a:p>
        </p:txBody>
      </p:sp>
      <p:sp>
        <p:nvSpPr>
          <p:cNvPr id="3" name="Content Placeholder 2"/>
          <p:cNvSpPr>
            <a:spLocks noGrp="1"/>
          </p:cNvSpPr>
          <p:nvPr>
            <p:ph idx="1"/>
          </p:nvPr>
        </p:nvSpPr>
        <p:spPr>
          <a:xfrm>
            <a:off x="457200" y="6096000"/>
            <a:ext cx="8229600" cy="457200"/>
          </a:xfrm>
        </p:spPr>
        <p:txBody>
          <a:bodyPr>
            <a:noAutofit/>
          </a:bodyPr>
          <a:lstStyle/>
          <a:p>
            <a:pPr algn="ctr"/>
            <a:r>
              <a:rPr lang="en-US" sz="1600" dirty="0"/>
              <a:t>Figure 1</a:t>
            </a:r>
            <a:r>
              <a:rPr lang="en-US" sz="1600" dirty="0" smtClean="0"/>
              <a:t>. </a:t>
            </a:r>
            <a:r>
              <a:rPr lang="en-US" sz="1600" dirty="0"/>
              <a:t>View of overall system communication.</a:t>
            </a:r>
            <a:endParaRPr lang="en-US" sz="1500" dirty="0"/>
          </a:p>
        </p:txBody>
      </p:sp>
      <p:grpSp>
        <p:nvGrpSpPr>
          <p:cNvPr id="7" name="Group 6"/>
          <p:cNvGrpSpPr/>
          <p:nvPr/>
        </p:nvGrpSpPr>
        <p:grpSpPr>
          <a:xfrm>
            <a:off x="1066800" y="2133601"/>
            <a:ext cx="6916871" cy="3810000"/>
            <a:chOff x="14907093" y="7887219"/>
            <a:chExt cx="10996774" cy="6802490"/>
          </a:xfrm>
        </p:grpSpPr>
        <p:pic>
          <p:nvPicPr>
            <p:cNvPr id="8" name="Picture 1"/>
            <p:cNvPicPr>
              <a:picLocks noChangeAspect="1" noChangeArrowheads="1"/>
            </p:cNvPicPr>
            <p:nvPr/>
          </p:nvPicPr>
          <p:blipFill>
            <a:blip r:embed="rId2">
              <a:extLst>
                <a:ext uri="{28A0092B-C50C-407E-A947-70E740481C1C}">
                  <a14:useLocalDpi xmlns:a14="http://schemas.microsoft.com/office/drawing/2010/main" val="0"/>
                </a:ext>
              </a:extLst>
            </a:blip>
            <a:srcRect t="13461"/>
            <a:stretch>
              <a:fillRect/>
            </a:stretch>
          </p:blipFill>
          <p:spPr bwMode="auto">
            <a:xfrm>
              <a:off x="14907093" y="7887219"/>
              <a:ext cx="10996774" cy="680249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9" name="Oval 8"/>
            <p:cNvSpPr/>
            <p:nvPr/>
          </p:nvSpPr>
          <p:spPr>
            <a:xfrm>
              <a:off x="23170810" y="12396479"/>
              <a:ext cx="2134258" cy="2293230"/>
            </a:xfrm>
            <a:prstGeom prst="ellipse">
              <a:avLst/>
            </a:prstGeom>
            <a:ln w="50800">
              <a:solidFill>
                <a:srgbClr val="0070C0"/>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sp>
        <p:nvSpPr>
          <p:cNvPr id="10" name="TextBox 9"/>
          <p:cNvSpPr txBox="1"/>
          <p:nvPr/>
        </p:nvSpPr>
        <p:spPr>
          <a:xfrm>
            <a:off x="1066800" y="4610469"/>
            <a:ext cx="1499590" cy="461665"/>
          </a:xfrm>
          <a:prstGeom prst="rect">
            <a:avLst/>
          </a:prstGeom>
          <a:noFill/>
        </p:spPr>
        <p:txBody>
          <a:bodyPr wrap="square" rtlCol="0">
            <a:spAutoFit/>
          </a:bodyPr>
          <a:lstStyle/>
          <a:p>
            <a:r>
              <a:rPr lang="en-US" sz="2400" dirty="0" smtClean="0"/>
              <a:t>User</a:t>
            </a:r>
            <a:endParaRPr lang="en-US" sz="2400" dirty="0"/>
          </a:p>
        </p:txBody>
      </p:sp>
      <p:sp>
        <p:nvSpPr>
          <p:cNvPr id="11" name="TextBox 10"/>
          <p:cNvSpPr txBox="1"/>
          <p:nvPr/>
        </p:nvSpPr>
        <p:spPr>
          <a:xfrm>
            <a:off x="3200400" y="2364432"/>
            <a:ext cx="1000573" cy="461665"/>
          </a:xfrm>
          <a:prstGeom prst="rect">
            <a:avLst/>
          </a:prstGeom>
          <a:noFill/>
        </p:spPr>
        <p:txBody>
          <a:bodyPr wrap="square" rtlCol="0">
            <a:spAutoFit/>
          </a:bodyPr>
          <a:lstStyle/>
          <a:p>
            <a:r>
              <a:rPr lang="en-US" sz="2400" dirty="0" smtClean="0"/>
              <a:t>Client</a:t>
            </a:r>
            <a:endParaRPr lang="en-US" sz="2400" dirty="0"/>
          </a:p>
        </p:txBody>
      </p:sp>
      <p:sp>
        <p:nvSpPr>
          <p:cNvPr id="12" name="TextBox 11"/>
          <p:cNvSpPr txBox="1"/>
          <p:nvPr/>
        </p:nvSpPr>
        <p:spPr>
          <a:xfrm>
            <a:off x="5923654" y="2057400"/>
            <a:ext cx="2001146" cy="461665"/>
          </a:xfrm>
          <a:prstGeom prst="rect">
            <a:avLst/>
          </a:prstGeom>
          <a:noFill/>
        </p:spPr>
        <p:txBody>
          <a:bodyPr wrap="square" rtlCol="0">
            <a:spAutoFit/>
          </a:bodyPr>
          <a:lstStyle/>
          <a:p>
            <a:r>
              <a:rPr lang="en-US" sz="2400" dirty="0" smtClean="0"/>
              <a:t>Server</a:t>
            </a:r>
            <a:endParaRPr lang="en-US" sz="2400" dirty="0"/>
          </a:p>
        </p:txBody>
      </p:sp>
      <p:sp>
        <p:nvSpPr>
          <p:cNvPr id="13" name="TextBox 12"/>
          <p:cNvSpPr txBox="1"/>
          <p:nvPr/>
        </p:nvSpPr>
        <p:spPr>
          <a:xfrm>
            <a:off x="3200400" y="5441467"/>
            <a:ext cx="2377721" cy="461665"/>
          </a:xfrm>
          <a:prstGeom prst="rect">
            <a:avLst/>
          </a:prstGeom>
          <a:noFill/>
        </p:spPr>
        <p:txBody>
          <a:bodyPr wrap="square" rtlCol="0">
            <a:spAutoFit/>
          </a:bodyPr>
          <a:lstStyle/>
          <a:p>
            <a:r>
              <a:rPr lang="en-US" sz="2400" dirty="0" smtClean="0"/>
              <a:t>Wireless Router</a:t>
            </a:r>
            <a:endParaRPr lang="en-US" sz="2400" dirty="0"/>
          </a:p>
        </p:txBody>
      </p:sp>
      <p:sp>
        <p:nvSpPr>
          <p:cNvPr id="14" name="TextBox 13"/>
          <p:cNvSpPr txBox="1"/>
          <p:nvPr/>
        </p:nvSpPr>
        <p:spPr>
          <a:xfrm>
            <a:off x="5998377" y="4884003"/>
            <a:ext cx="1874880" cy="830997"/>
          </a:xfrm>
          <a:prstGeom prst="rect">
            <a:avLst/>
          </a:prstGeom>
          <a:noFill/>
        </p:spPr>
        <p:txBody>
          <a:bodyPr wrap="square" rtlCol="0">
            <a:spAutoFit/>
          </a:bodyPr>
          <a:lstStyle/>
          <a:p>
            <a:pPr algn="ctr"/>
            <a:r>
              <a:rPr lang="en-US" sz="2400" dirty="0" smtClean="0"/>
              <a:t>Internet</a:t>
            </a:r>
          </a:p>
          <a:p>
            <a:pPr algn="ctr"/>
            <a:r>
              <a:rPr lang="en-US" sz="2400" dirty="0" smtClean="0"/>
              <a:t>(Google)</a:t>
            </a:r>
            <a:endParaRPr lang="en-US" sz="2400" dirty="0"/>
          </a:p>
        </p:txBody>
      </p:sp>
    </p:spTree>
    <p:extLst>
      <p:ext uri="{BB962C8B-B14F-4D97-AF65-F5344CB8AC3E}">
        <p14:creationId xmlns:p14="http://schemas.microsoft.com/office/powerpoint/2010/main" val="36075019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413</TotalTime>
  <Words>1394</Words>
  <Application>Microsoft Office PowerPoint</Application>
  <PresentationFormat>On-screen Show (4:3)</PresentationFormat>
  <Paragraphs>192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Android Speech Interface to a Home Robot</vt:lpstr>
      <vt:lpstr>Research group (Summer 2012)</vt:lpstr>
      <vt:lpstr>Overview</vt:lpstr>
      <vt:lpstr>Why it matters?</vt:lpstr>
      <vt:lpstr>What We Did…</vt:lpstr>
      <vt:lpstr>Previous Work</vt:lpstr>
      <vt:lpstr>Why Android?</vt:lpstr>
      <vt:lpstr>Why Android? (Con’t)</vt:lpstr>
      <vt:lpstr>System Components</vt:lpstr>
      <vt:lpstr>What is ROS?</vt:lpstr>
      <vt:lpstr>What is Inside the Server? </vt:lpstr>
      <vt:lpstr>Application Overview</vt:lpstr>
      <vt:lpstr>Results</vt:lpstr>
      <vt:lpstr>Speech Testing Results</vt:lpstr>
      <vt:lpstr>The New Data</vt:lpstr>
      <vt:lpstr>Accuracy Chart</vt:lpstr>
      <vt:lpstr>Conclusions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Android Speech Interface to a Home Robot</dc:title>
  <dc:creator>Banisakher</dc:creator>
  <cp:lastModifiedBy>Megans</cp:lastModifiedBy>
  <cp:revision>39</cp:revision>
  <dcterms:created xsi:type="dcterms:W3CDTF">2012-06-25T13:22:07Z</dcterms:created>
  <dcterms:modified xsi:type="dcterms:W3CDTF">2012-07-27T15:22:25Z</dcterms:modified>
</cp:coreProperties>
</file>