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Lst>
  <p:sldSz cx="41148000" cy="37490400"/>
  <p:notesSz cx="6858000" cy="9144000"/>
  <p:defaultTextStyle>
    <a:defPPr>
      <a:defRPr lang="en-US"/>
    </a:defPPr>
    <a:lvl1pPr marL="0" algn="l" defTabSz="4493544" rtl="0" eaLnBrk="1" latinLnBrk="0" hangingPunct="1">
      <a:defRPr sz="8800" kern="1200">
        <a:solidFill>
          <a:schemeClr val="tx1"/>
        </a:solidFill>
        <a:latin typeface="+mn-lt"/>
        <a:ea typeface="+mn-ea"/>
        <a:cs typeface="+mn-cs"/>
      </a:defRPr>
    </a:lvl1pPr>
    <a:lvl2pPr marL="2246772" algn="l" defTabSz="4493544" rtl="0" eaLnBrk="1" latinLnBrk="0" hangingPunct="1">
      <a:defRPr sz="8800" kern="1200">
        <a:solidFill>
          <a:schemeClr val="tx1"/>
        </a:solidFill>
        <a:latin typeface="+mn-lt"/>
        <a:ea typeface="+mn-ea"/>
        <a:cs typeface="+mn-cs"/>
      </a:defRPr>
    </a:lvl2pPr>
    <a:lvl3pPr marL="4493544" algn="l" defTabSz="4493544" rtl="0" eaLnBrk="1" latinLnBrk="0" hangingPunct="1">
      <a:defRPr sz="8800" kern="1200">
        <a:solidFill>
          <a:schemeClr val="tx1"/>
        </a:solidFill>
        <a:latin typeface="+mn-lt"/>
        <a:ea typeface="+mn-ea"/>
        <a:cs typeface="+mn-cs"/>
      </a:defRPr>
    </a:lvl3pPr>
    <a:lvl4pPr marL="6740317" algn="l" defTabSz="4493544" rtl="0" eaLnBrk="1" latinLnBrk="0" hangingPunct="1">
      <a:defRPr sz="8800" kern="1200">
        <a:solidFill>
          <a:schemeClr val="tx1"/>
        </a:solidFill>
        <a:latin typeface="+mn-lt"/>
        <a:ea typeface="+mn-ea"/>
        <a:cs typeface="+mn-cs"/>
      </a:defRPr>
    </a:lvl4pPr>
    <a:lvl5pPr marL="8987089" algn="l" defTabSz="4493544" rtl="0" eaLnBrk="1" latinLnBrk="0" hangingPunct="1">
      <a:defRPr sz="8800" kern="1200">
        <a:solidFill>
          <a:schemeClr val="tx1"/>
        </a:solidFill>
        <a:latin typeface="+mn-lt"/>
        <a:ea typeface="+mn-ea"/>
        <a:cs typeface="+mn-cs"/>
      </a:defRPr>
    </a:lvl5pPr>
    <a:lvl6pPr marL="11233861" algn="l" defTabSz="4493544" rtl="0" eaLnBrk="1" latinLnBrk="0" hangingPunct="1">
      <a:defRPr sz="8800" kern="1200">
        <a:solidFill>
          <a:schemeClr val="tx1"/>
        </a:solidFill>
        <a:latin typeface="+mn-lt"/>
        <a:ea typeface="+mn-ea"/>
        <a:cs typeface="+mn-cs"/>
      </a:defRPr>
    </a:lvl6pPr>
    <a:lvl7pPr marL="13480633" algn="l" defTabSz="4493544" rtl="0" eaLnBrk="1" latinLnBrk="0" hangingPunct="1">
      <a:defRPr sz="8800" kern="1200">
        <a:solidFill>
          <a:schemeClr val="tx1"/>
        </a:solidFill>
        <a:latin typeface="+mn-lt"/>
        <a:ea typeface="+mn-ea"/>
        <a:cs typeface="+mn-cs"/>
      </a:defRPr>
    </a:lvl7pPr>
    <a:lvl8pPr marL="15727406" algn="l" defTabSz="4493544" rtl="0" eaLnBrk="1" latinLnBrk="0" hangingPunct="1">
      <a:defRPr sz="8800" kern="1200">
        <a:solidFill>
          <a:schemeClr val="tx1"/>
        </a:solidFill>
        <a:latin typeface="+mn-lt"/>
        <a:ea typeface="+mn-ea"/>
        <a:cs typeface="+mn-cs"/>
      </a:defRPr>
    </a:lvl8pPr>
    <a:lvl9pPr marL="17974178" algn="l" defTabSz="4493544" rtl="0" eaLnBrk="1" latinLnBrk="0" hangingPunct="1">
      <a:defRPr sz="8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20"/>
    <p:restoredTop sz="94660"/>
  </p:normalViewPr>
  <p:slideViewPr>
    <p:cSldViewPr>
      <p:cViewPr>
        <p:scale>
          <a:sx n="25" d="100"/>
          <a:sy n="25" d="100"/>
        </p:scale>
        <p:origin x="-618" y="1926"/>
      </p:cViewPr>
      <p:guideLst>
        <p:guide orient="horz" pos="11808"/>
        <p:guide pos="129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2400300" y="7498080"/>
            <a:ext cx="35332416" cy="9997440"/>
          </a:xfrm>
          <a:ln>
            <a:noFill/>
          </a:ln>
        </p:spPr>
        <p:txBody>
          <a:bodyPr vert="horz" tIns="0" rIns="89871"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275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2400300" y="17649330"/>
            <a:ext cx="35346132" cy="9580880"/>
          </a:xfrm>
        </p:spPr>
        <p:txBody>
          <a:bodyPr lIns="0" rIns="89871"/>
          <a:lstStyle>
            <a:lvl1pPr marL="0" marR="224677" indent="0" algn="r">
              <a:buNone/>
              <a:defRPr>
                <a:solidFill>
                  <a:schemeClr val="tx1"/>
                </a:solidFill>
              </a:defRPr>
            </a:lvl1pPr>
            <a:lvl2pPr marL="2246772" indent="0" algn="ctr">
              <a:buNone/>
            </a:lvl2pPr>
            <a:lvl3pPr marL="4493544" indent="0" algn="ctr">
              <a:buNone/>
            </a:lvl3pPr>
            <a:lvl4pPr marL="6740317" indent="0" algn="ctr">
              <a:buNone/>
            </a:lvl4pPr>
            <a:lvl5pPr marL="8987089" indent="0" algn="ctr">
              <a:buNone/>
            </a:lvl5pPr>
            <a:lvl6pPr marL="11233861" indent="0" algn="ctr">
              <a:buNone/>
            </a:lvl6pPr>
            <a:lvl7pPr marL="13480633" indent="0" algn="ctr">
              <a:buNone/>
            </a:lvl7pPr>
            <a:lvl8pPr marL="15727406" indent="0" algn="ctr">
              <a:buNone/>
            </a:lvl8pPr>
            <a:lvl9pPr marL="17974178"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7D11E6C0-D852-4ED5-8C5F-510084FA8329}" type="datetimeFigureOut">
              <a:rPr lang="en-US" smtClean="0"/>
              <a:pPr/>
              <a:t>7/25/2012</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D1368B60-14E6-4427-AD2F-16A980DDDED7}"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D11E6C0-D852-4ED5-8C5F-510084FA8329}" type="datetimeFigureOut">
              <a:rPr lang="en-US" smtClean="0"/>
              <a:pPr/>
              <a:t>7/25/2012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1368B60-14E6-4427-AD2F-16A980DDDED7}"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9832300" y="4998728"/>
            <a:ext cx="9258300" cy="28490971"/>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2057400" y="4998728"/>
            <a:ext cx="27089100" cy="28490971"/>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D11E6C0-D852-4ED5-8C5F-510084FA8329}" type="datetimeFigureOut">
              <a:rPr lang="en-US" smtClean="0"/>
              <a:pPr/>
              <a:t>7/25/2012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1368B60-14E6-4427-AD2F-16A980DDDED7}"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D11E6C0-D852-4ED5-8C5F-510084FA8329}" type="datetimeFigureOut">
              <a:rPr lang="en-US" smtClean="0"/>
              <a:pPr/>
              <a:t>7/25/2012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1368B60-14E6-4427-AD2F-16A980DDDED7}"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386584" y="7198157"/>
            <a:ext cx="34975800" cy="7448093"/>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275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2386584" y="14785497"/>
            <a:ext cx="34975800" cy="8253092"/>
          </a:xfrm>
        </p:spPr>
        <p:txBody>
          <a:bodyPr lIns="224677" rIns="224677" anchor="t"/>
          <a:lstStyle>
            <a:lvl1pPr marL="0" indent="0">
              <a:buNone/>
              <a:defRPr sz="10800">
                <a:solidFill>
                  <a:schemeClr val="tx1"/>
                </a:solidFill>
              </a:defRPr>
            </a:lvl1pPr>
            <a:lvl2pPr>
              <a:buNone/>
              <a:defRPr sz="8800">
                <a:solidFill>
                  <a:schemeClr val="tx1">
                    <a:tint val="75000"/>
                  </a:schemeClr>
                </a:solidFill>
              </a:defRPr>
            </a:lvl2pPr>
            <a:lvl3pPr>
              <a:buNone/>
              <a:defRPr sz="7900">
                <a:solidFill>
                  <a:schemeClr val="tx1">
                    <a:tint val="75000"/>
                  </a:schemeClr>
                </a:solidFill>
              </a:defRPr>
            </a:lvl3pPr>
            <a:lvl4pPr>
              <a:buNone/>
              <a:defRPr sz="6900">
                <a:solidFill>
                  <a:schemeClr val="tx1">
                    <a:tint val="75000"/>
                  </a:schemeClr>
                </a:solidFill>
              </a:defRPr>
            </a:lvl4pPr>
            <a:lvl5pPr>
              <a:buNone/>
              <a:defRPr sz="69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7D11E6C0-D852-4ED5-8C5F-510084FA8329}" type="datetimeFigureOut">
              <a:rPr lang="en-US" smtClean="0"/>
              <a:pPr/>
              <a:t>7/25/2012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1368B60-14E6-4427-AD2F-16A980DDDED7}"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2057400" y="3849014"/>
            <a:ext cx="37033200" cy="62484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2057400" y="10496465"/>
            <a:ext cx="18173700" cy="24243792"/>
          </a:xfrm>
        </p:spPr>
        <p:txBody>
          <a:bodyPr/>
          <a:lstStyle>
            <a:lvl1pPr>
              <a:defRPr sz="12800"/>
            </a:lvl1pPr>
            <a:lvl2pPr>
              <a:defRPr sz="11800"/>
            </a:lvl2pPr>
            <a:lvl3pPr>
              <a:defRPr sz="9800"/>
            </a:lvl3pPr>
            <a:lvl4pPr>
              <a:defRPr sz="8800"/>
            </a:lvl4pPr>
            <a:lvl5pPr>
              <a:defRPr sz="8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20916900" y="10496465"/>
            <a:ext cx="18173700" cy="24243792"/>
          </a:xfrm>
        </p:spPr>
        <p:txBody>
          <a:bodyPr/>
          <a:lstStyle>
            <a:lvl1pPr>
              <a:defRPr sz="12800"/>
            </a:lvl1pPr>
            <a:lvl2pPr>
              <a:defRPr sz="11800"/>
            </a:lvl2pPr>
            <a:lvl3pPr>
              <a:defRPr sz="9800"/>
            </a:lvl3pPr>
            <a:lvl4pPr>
              <a:defRPr sz="8800"/>
            </a:lvl4pPr>
            <a:lvl5pPr>
              <a:defRPr sz="8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7D11E6C0-D852-4ED5-8C5F-510084FA8329}" type="datetimeFigureOut">
              <a:rPr lang="en-US" smtClean="0"/>
              <a:pPr/>
              <a:t>7/25/2012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1368B60-14E6-4427-AD2F-16A980DDDED7}"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057400" y="3849014"/>
            <a:ext cx="37033200" cy="6248400"/>
          </a:xfrm>
        </p:spPr>
        <p:txBody>
          <a:bodyPr tIns="224677"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2057400" y="10142022"/>
            <a:ext cx="18180846" cy="3604458"/>
          </a:xfrm>
        </p:spPr>
        <p:txBody>
          <a:bodyPr lIns="224677" tIns="0" rIns="224677" bIns="0" anchor="ctr">
            <a:noAutofit/>
          </a:bodyPr>
          <a:lstStyle>
            <a:lvl1pPr marL="0" indent="0">
              <a:buNone/>
              <a:defRPr sz="11800" b="1" cap="none" baseline="0">
                <a:solidFill>
                  <a:schemeClr val="tx2"/>
                </a:solidFill>
                <a:effectLst/>
              </a:defRPr>
            </a:lvl1pPr>
            <a:lvl2pPr>
              <a:buNone/>
              <a:defRPr sz="9800" b="1"/>
            </a:lvl2pPr>
            <a:lvl3pPr>
              <a:buNone/>
              <a:defRPr sz="8800" b="1"/>
            </a:lvl3pPr>
            <a:lvl4pPr>
              <a:buNone/>
              <a:defRPr sz="7900" b="1"/>
            </a:lvl4pPr>
            <a:lvl5pPr>
              <a:buNone/>
              <a:defRPr sz="79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20902615" y="10166675"/>
            <a:ext cx="18187988" cy="3579808"/>
          </a:xfrm>
        </p:spPr>
        <p:txBody>
          <a:bodyPr lIns="224677" tIns="0" rIns="224677" bIns="0" anchor="ctr"/>
          <a:lstStyle>
            <a:lvl1pPr marL="0" indent="0">
              <a:buNone/>
              <a:defRPr sz="11800" b="1" cap="none" baseline="0">
                <a:solidFill>
                  <a:schemeClr val="tx2"/>
                </a:solidFill>
                <a:effectLst/>
              </a:defRPr>
            </a:lvl1pPr>
            <a:lvl2pPr>
              <a:buNone/>
              <a:defRPr sz="9800" b="1"/>
            </a:lvl2pPr>
            <a:lvl3pPr>
              <a:buNone/>
              <a:defRPr sz="8800" b="1"/>
            </a:lvl3pPr>
            <a:lvl4pPr>
              <a:buNone/>
              <a:defRPr sz="7900" b="1"/>
            </a:lvl4pPr>
            <a:lvl5pPr>
              <a:buNone/>
              <a:defRPr sz="79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2057400" y="13746480"/>
            <a:ext cx="18180846" cy="21023269"/>
          </a:xfrm>
        </p:spPr>
        <p:txBody>
          <a:bodyPr tIns="0"/>
          <a:lstStyle>
            <a:lvl1pPr>
              <a:defRPr sz="10800"/>
            </a:lvl1pPr>
            <a:lvl2pPr>
              <a:defRPr sz="9800"/>
            </a:lvl2pPr>
            <a:lvl3pPr>
              <a:defRPr sz="8800"/>
            </a:lvl3pPr>
            <a:lvl4pPr>
              <a:defRPr sz="7900"/>
            </a:lvl4pPr>
            <a:lvl5pPr>
              <a:defRPr sz="79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20902615" y="13746480"/>
            <a:ext cx="18187988" cy="21023269"/>
          </a:xfrm>
        </p:spPr>
        <p:txBody>
          <a:bodyPr tIns="0"/>
          <a:lstStyle>
            <a:lvl1pPr>
              <a:defRPr sz="10800"/>
            </a:lvl1pPr>
            <a:lvl2pPr>
              <a:defRPr sz="9800"/>
            </a:lvl2pPr>
            <a:lvl3pPr>
              <a:defRPr sz="8800"/>
            </a:lvl3pPr>
            <a:lvl4pPr>
              <a:defRPr sz="7900"/>
            </a:lvl4pPr>
            <a:lvl5pPr>
              <a:defRPr sz="79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7D11E6C0-D852-4ED5-8C5F-510084FA8329}" type="datetimeFigureOut">
              <a:rPr lang="en-US" smtClean="0"/>
              <a:pPr/>
              <a:t>7/25/2012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1368B60-14E6-4427-AD2F-16A980DDDED7}"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2057400" y="3849014"/>
            <a:ext cx="37376100" cy="6248400"/>
          </a:xfrm>
        </p:spPr>
        <p:txBody>
          <a:bodyPr vert="horz" tIns="224677"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24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7D11E6C0-D852-4ED5-8C5F-510084FA8329}" type="datetimeFigureOut">
              <a:rPr lang="en-US" smtClean="0"/>
              <a:pPr/>
              <a:t>7/25/2012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1368B60-14E6-4427-AD2F-16A980DDDED7}"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D11E6C0-D852-4ED5-8C5F-510084FA8329}" type="datetimeFigureOut">
              <a:rPr lang="en-US" smtClean="0"/>
              <a:pPr/>
              <a:t>7/25/2012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1368B60-14E6-4427-AD2F-16A980DDDED7}"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86100" y="2811791"/>
            <a:ext cx="12344400" cy="6352540"/>
          </a:xfrm>
        </p:spPr>
        <p:txBody>
          <a:bodyPr lIns="0" anchor="b">
            <a:noAutofit/>
          </a:bodyPr>
          <a:lstStyle>
            <a:lvl1pPr algn="l" rtl="0">
              <a:spcBef>
                <a:spcPct val="0"/>
              </a:spcBef>
              <a:buNone/>
              <a:defRPr sz="128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3086100" y="9164320"/>
            <a:ext cx="12344400" cy="24993600"/>
          </a:xfrm>
        </p:spPr>
        <p:txBody>
          <a:bodyPr lIns="89871" rIns="89871"/>
          <a:lstStyle>
            <a:lvl1pPr marL="0" indent="0" algn="l">
              <a:buNone/>
              <a:defRPr sz="6900"/>
            </a:lvl1pPr>
            <a:lvl2pPr indent="0" algn="l">
              <a:buNone/>
              <a:defRPr sz="5900"/>
            </a:lvl2pPr>
            <a:lvl3pPr indent="0" algn="l">
              <a:buNone/>
              <a:defRPr sz="4900"/>
            </a:lvl3pPr>
            <a:lvl4pPr indent="0" algn="l">
              <a:buNone/>
              <a:defRPr sz="4400"/>
            </a:lvl4pPr>
            <a:lvl5pPr indent="0" algn="l">
              <a:buNone/>
              <a:defRPr sz="44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16087725" y="9164320"/>
            <a:ext cx="23002875" cy="24993600"/>
          </a:xfrm>
        </p:spPr>
        <p:txBody>
          <a:bodyPr tIns="0"/>
          <a:lstStyle>
            <a:lvl1pPr>
              <a:defRPr sz="13800"/>
            </a:lvl1pPr>
            <a:lvl2pPr>
              <a:defRPr sz="12800"/>
            </a:lvl2pPr>
            <a:lvl3pPr>
              <a:defRPr sz="11800"/>
            </a:lvl3pPr>
            <a:lvl4pPr>
              <a:defRPr sz="9800"/>
            </a:lvl4pPr>
            <a:lvl5pPr>
              <a:defRPr sz="8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7D11E6C0-D852-4ED5-8C5F-510084FA8329}" type="datetimeFigureOut">
              <a:rPr lang="en-US" smtClean="0"/>
              <a:pPr/>
              <a:t>7/25/2012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1368B60-14E6-4427-AD2F-16A980DDDED7}"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14245889" y="6057488"/>
            <a:ext cx="23660100" cy="2249424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lIns="449354" tIns="224677" rIns="449354" bIns="224677" rtlCol="0" anchor="ctr"/>
          <a:lstStyle/>
          <a:p>
            <a:pPr algn="ctr" eaLnBrk="1" latinLnBrk="0" hangingPunct="1"/>
            <a:endParaRPr kumimoji="0" lang="en-US"/>
          </a:p>
        </p:txBody>
      </p:sp>
      <p:sp>
        <p:nvSpPr>
          <p:cNvPr id="12" name="Right Triangle 11"/>
          <p:cNvSpPr/>
          <p:nvPr/>
        </p:nvSpPr>
        <p:spPr>
          <a:xfrm rot="420000" flipV="1">
            <a:off x="36018603" y="29300071"/>
            <a:ext cx="699516" cy="849782"/>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lIns="449354" tIns="224677" rIns="449354" bIns="224677" rtlCol="0" anchor="ctr"/>
          <a:lstStyle/>
          <a:p>
            <a:pPr algn="ctr" eaLnBrk="1" latinLnBrk="0" hangingPunct="1"/>
            <a:endParaRPr kumimoji="0" lang="en-US"/>
          </a:p>
        </p:txBody>
      </p:sp>
      <p:sp>
        <p:nvSpPr>
          <p:cNvPr id="2" name="Title 1"/>
          <p:cNvSpPr>
            <a:spLocks noGrp="1"/>
          </p:cNvSpPr>
          <p:nvPr>
            <p:ph type="title"/>
          </p:nvPr>
        </p:nvSpPr>
        <p:spPr>
          <a:xfrm>
            <a:off x="2743200" y="6434248"/>
            <a:ext cx="9957816" cy="8651661"/>
          </a:xfrm>
        </p:spPr>
        <p:txBody>
          <a:bodyPr vert="horz" lIns="224677" tIns="224677" rIns="224677" bIns="224677" anchor="b"/>
          <a:lstStyle>
            <a:lvl1pPr algn="l">
              <a:buNone/>
              <a:defRPr sz="98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2743200" y="15464025"/>
            <a:ext cx="9944100" cy="11913616"/>
          </a:xfrm>
        </p:spPr>
        <p:txBody>
          <a:bodyPr lIns="314548" rIns="224677" bIns="224677" anchor="t"/>
          <a:lstStyle>
            <a:lvl1pPr marL="0" indent="0" algn="l">
              <a:spcBef>
                <a:spcPts val="1229"/>
              </a:spcBef>
              <a:buFontTx/>
              <a:buNone/>
              <a:defRPr sz="6400"/>
            </a:lvl1pPr>
            <a:lvl2pPr>
              <a:defRPr sz="5900"/>
            </a:lvl2pPr>
            <a:lvl3pPr>
              <a:defRPr sz="4900"/>
            </a:lvl3pPr>
            <a:lvl4pPr>
              <a:defRPr sz="4400"/>
            </a:lvl4pPr>
            <a:lvl5pPr>
              <a:defRPr sz="44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7D11E6C0-D852-4ED5-8C5F-510084FA8329}" type="datetimeFigureOut">
              <a:rPr lang="en-US" smtClean="0"/>
              <a:pPr/>
              <a:t>7/25/2012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36347400" y="34748049"/>
            <a:ext cx="2743200" cy="1996017"/>
          </a:xfrm>
        </p:spPr>
        <p:txBody>
          <a:bodyPr/>
          <a:lstStyle/>
          <a:p>
            <a:fld id="{D1368B60-14E6-4427-AD2F-16A980DDDED7}" type="slidenum">
              <a:rPr lang="en-US" smtClean="0"/>
              <a:pPr/>
              <a:t>‹#›</a:t>
            </a:fld>
            <a:endParaRPr lang="en-US"/>
          </a:p>
        </p:txBody>
      </p:sp>
      <p:sp>
        <p:nvSpPr>
          <p:cNvPr id="3" name="Picture Placeholder 2"/>
          <p:cNvSpPr>
            <a:spLocks noGrp="1"/>
          </p:cNvSpPr>
          <p:nvPr>
            <p:ph type="pic" idx="1"/>
          </p:nvPr>
        </p:nvSpPr>
        <p:spPr>
          <a:xfrm rot="420000">
            <a:off x="15686069" y="6557360"/>
            <a:ext cx="20779740" cy="21494496"/>
          </a:xfrm>
          <a:prstGeom prst="rect">
            <a:avLst/>
          </a:prstGeom>
          <a:solidFill>
            <a:schemeClr val="bg2"/>
          </a:solidFill>
          <a:ln w="3000" cap="rnd">
            <a:solidFill>
              <a:srgbClr val="C0C0C0"/>
            </a:solidFill>
            <a:round/>
          </a:ln>
          <a:effectLst/>
        </p:spPr>
        <p:txBody>
          <a:bodyPr/>
          <a:lstStyle>
            <a:lvl1pPr marL="0" indent="0">
              <a:buNone/>
              <a:defRPr sz="15700"/>
            </a:lvl1pPr>
          </a:lstStyle>
          <a:p>
            <a:r>
              <a:rPr kumimoji="0" lang="en-US" smtClean="0"/>
              <a:t>Click icon to add picture</a:t>
            </a:r>
            <a:endParaRPr kumimoji="0" lang="en-US" dirty="0"/>
          </a:p>
        </p:txBody>
      </p:sp>
      <p:sp>
        <p:nvSpPr>
          <p:cNvPr id="10" name="Freeform 9"/>
          <p:cNvSpPr>
            <a:spLocks/>
          </p:cNvSpPr>
          <p:nvPr/>
        </p:nvSpPr>
        <p:spPr bwMode="auto">
          <a:xfrm flipV="1">
            <a:off x="-42863" y="31797413"/>
            <a:ext cx="41233725" cy="5692987"/>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449354" tIns="224677" rIns="449354" bIns="224677"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19716750" y="34001713"/>
            <a:ext cx="21431250" cy="3488690"/>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449354" tIns="224677" rIns="449354" bIns="224677"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42863" y="-39054"/>
            <a:ext cx="41233725" cy="5692987"/>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449354" tIns="224677" rIns="449354" bIns="224677"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19716750" y="-39051"/>
            <a:ext cx="21431250" cy="3488690"/>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449354" tIns="224677" rIns="449354" bIns="224677"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2057400" y="3849014"/>
            <a:ext cx="37033200" cy="6248400"/>
          </a:xfrm>
          <a:prstGeom prst="rect">
            <a:avLst/>
          </a:prstGeom>
        </p:spPr>
        <p:txBody>
          <a:bodyPr vert="horz" lIns="0" tIns="224677"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2057400" y="10580624"/>
            <a:ext cx="37033200" cy="23993856"/>
          </a:xfrm>
          <a:prstGeom prst="rect">
            <a:avLst/>
          </a:prstGeom>
        </p:spPr>
        <p:txBody>
          <a:bodyPr vert="horz" lIns="449354" tIns="224677" rIns="449354" bIns="224677">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2057400" y="34748049"/>
            <a:ext cx="9601200" cy="1996017"/>
          </a:xfrm>
          <a:prstGeom prst="rect">
            <a:avLst/>
          </a:prstGeom>
        </p:spPr>
        <p:txBody>
          <a:bodyPr vert="horz" lIns="0" tIns="0" rIns="0" bIns="0" anchor="b"/>
          <a:lstStyle>
            <a:lvl1pPr algn="l" eaLnBrk="1" latinLnBrk="0" hangingPunct="1">
              <a:defRPr kumimoji="0" sz="5900">
                <a:solidFill>
                  <a:schemeClr val="tx2">
                    <a:shade val="90000"/>
                  </a:schemeClr>
                </a:solidFill>
              </a:defRPr>
            </a:lvl1pPr>
          </a:lstStyle>
          <a:p>
            <a:fld id="{7D11E6C0-D852-4ED5-8C5F-510084FA8329}" type="datetimeFigureOut">
              <a:rPr lang="en-US" smtClean="0"/>
              <a:pPr/>
              <a:t>7/25/2012</a:t>
            </a:fld>
            <a:endParaRPr lang="en-US"/>
          </a:p>
        </p:txBody>
      </p:sp>
      <p:sp>
        <p:nvSpPr>
          <p:cNvPr id="22" name="Footer Placeholder 21"/>
          <p:cNvSpPr>
            <a:spLocks noGrp="1"/>
          </p:cNvSpPr>
          <p:nvPr>
            <p:ph type="ftr" sz="quarter" idx="3"/>
          </p:nvPr>
        </p:nvSpPr>
        <p:spPr>
          <a:xfrm>
            <a:off x="12001500" y="34748049"/>
            <a:ext cx="15087600" cy="1996017"/>
          </a:xfrm>
          <a:prstGeom prst="rect">
            <a:avLst/>
          </a:prstGeom>
        </p:spPr>
        <p:txBody>
          <a:bodyPr vert="horz" lIns="0" tIns="0" rIns="0" bIns="0" anchor="b"/>
          <a:lstStyle>
            <a:lvl1pPr algn="l" eaLnBrk="1" latinLnBrk="0" hangingPunct="1">
              <a:defRPr kumimoji="0" sz="59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35661600" y="34748049"/>
            <a:ext cx="3429000" cy="1996017"/>
          </a:xfrm>
          <a:prstGeom prst="rect">
            <a:avLst/>
          </a:prstGeom>
        </p:spPr>
        <p:txBody>
          <a:bodyPr vert="horz" lIns="0" tIns="0" rIns="0" bIns="0" anchor="b"/>
          <a:lstStyle>
            <a:lvl1pPr algn="r" eaLnBrk="1" latinLnBrk="0" hangingPunct="1">
              <a:defRPr kumimoji="0" sz="5900">
                <a:solidFill>
                  <a:schemeClr val="tx2">
                    <a:shade val="90000"/>
                  </a:schemeClr>
                </a:solidFill>
              </a:defRPr>
            </a:lvl1pPr>
          </a:lstStyle>
          <a:p>
            <a:fld id="{D1368B60-14E6-4427-AD2F-16A980DDDED7}" type="slidenum">
              <a:rPr lang="en-US" smtClean="0"/>
              <a:pPr/>
              <a:t>‹#›</a:t>
            </a:fld>
            <a:endParaRPr lang="en-US"/>
          </a:p>
        </p:txBody>
      </p:sp>
      <p:grpSp>
        <p:nvGrpSpPr>
          <p:cNvPr id="2" name="Group 1"/>
          <p:cNvGrpSpPr/>
          <p:nvPr/>
        </p:nvGrpSpPr>
        <p:grpSpPr>
          <a:xfrm>
            <a:off x="-85577" y="1106497"/>
            <a:ext cx="41312466" cy="3549091"/>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24600" b="0" kern="1200">
          <a:ln>
            <a:noFill/>
          </a:ln>
          <a:solidFill>
            <a:schemeClr val="tx2"/>
          </a:solidFill>
          <a:effectLst/>
          <a:latin typeface="+mj-lt"/>
          <a:ea typeface="+mj-ea"/>
          <a:cs typeface="+mj-cs"/>
        </a:defRPr>
      </a:lvl1pPr>
    </p:titleStyle>
    <p:bodyStyle>
      <a:lvl1pPr marL="1348063" indent="-1348063" algn="l" rtl="0" eaLnBrk="1" latinLnBrk="0" hangingPunct="1">
        <a:spcBef>
          <a:spcPct val="20000"/>
        </a:spcBef>
        <a:buClr>
          <a:schemeClr val="accent3"/>
        </a:buClr>
        <a:buSzPct val="95000"/>
        <a:buFont typeface="Wingdings 2"/>
        <a:buChar char=""/>
        <a:defRPr kumimoji="0" sz="12800" kern="1200">
          <a:solidFill>
            <a:schemeClr val="tx1"/>
          </a:solidFill>
          <a:latin typeface="+mn-lt"/>
          <a:ea typeface="+mn-ea"/>
          <a:cs typeface="+mn-cs"/>
        </a:defRPr>
      </a:lvl1pPr>
      <a:lvl2pPr marL="3145481" indent="-1213257" algn="l" rtl="0" eaLnBrk="1" latinLnBrk="0" hangingPunct="1">
        <a:spcBef>
          <a:spcPct val="20000"/>
        </a:spcBef>
        <a:buClr>
          <a:schemeClr val="accent1"/>
        </a:buClr>
        <a:buSzPct val="85000"/>
        <a:buFont typeface="Wingdings 2"/>
        <a:buChar char=""/>
        <a:defRPr kumimoji="0" sz="11800" kern="1200">
          <a:solidFill>
            <a:schemeClr val="tx1"/>
          </a:solidFill>
          <a:latin typeface="+mn-lt"/>
          <a:ea typeface="+mn-ea"/>
          <a:cs typeface="+mn-cs"/>
        </a:defRPr>
      </a:lvl2pPr>
      <a:lvl3pPr marL="4493544" indent="-1213257" algn="l" rtl="0" eaLnBrk="1" latinLnBrk="0" hangingPunct="1">
        <a:spcBef>
          <a:spcPct val="20000"/>
        </a:spcBef>
        <a:buClr>
          <a:schemeClr val="accent2"/>
        </a:buClr>
        <a:buSzPct val="70000"/>
        <a:buFont typeface="Wingdings 2"/>
        <a:buChar char=""/>
        <a:defRPr kumimoji="0" sz="10300" kern="1200">
          <a:solidFill>
            <a:schemeClr val="tx1"/>
          </a:solidFill>
          <a:latin typeface="+mn-lt"/>
          <a:ea typeface="+mn-ea"/>
          <a:cs typeface="+mn-cs"/>
        </a:defRPr>
      </a:lvl3pPr>
      <a:lvl4pPr marL="5841608" indent="-1033515" algn="l" rtl="0" eaLnBrk="1" latinLnBrk="0" hangingPunct="1">
        <a:spcBef>
          <a:spcPct val="20000"/>
        </a:spcBef>
        <a:buClr>
          <a:schemeClr val="accent3"/>
        </a:buClr>
        <a:buSzPct val="65000"/>
        <a:buFont typeface="Wingdings 2"/>
        <a:buChar char=""/>
        <a:defRPr kumimoji="0" sz="9800" kern="1200">
          <a:solidFill>
            <a:schemeClr val="tx1"/>
          </a:solidFill>
          <a:latin typeface="+mn-lt"/>
          <a:ea typeface="+mn-ea"/>
          <a:cs typeface="+mn-cs"/>
        </a:defRPr>
      </a:lvl4pPr>
      <a:lvl5pPr marL="7189671" indent="-1033515" algn="l" rtl="0" eaLnBrk="1" latinLnBrk="0" hangingPunct="1">
        <a:spcBef>
          <a:spcPct val="20000"/>
        </a:spcBef>
        <a:buClr>
          <a:schemeClr val="accent4"/>
        </a:buClr>
        <a:buSzPct val="65000"/>
        <a:buFont typeface="Wingdings 2"/>
        <a:buChar char=""/>
        <a:defRPr kumimoji="0" sz="9800" kern="1200">
          <a:solidFill>
            <a:schemeClr val="tx1"/>
          </a:solidFill>
          <a:latin typeface="+mn-lt"/>
          <a:ea typeface="+mn-ea"/>
          <a:cs typeface="+mn-cs"/>
        </a:defRPr>
      </a:lvl5pPr>
      <a:lvl6pPr marL="8537735" indent="-1033515" algn="l" rtl="0" eaLnBrk="1" latinLnBrk="0" hangingPunct="1">
        <a:spcBef>
          <a:spcPct val="20000"/>
        </a:spcBef>
        <a:buClr>
          <a:schemeClr val="accent5"/>
        </a:buClr>
        <a:buSzPct val="80000"/>
        <a:buFont typeface="Wingdings 2"/>
        <a:buChar char=""/>
        <a:defRPr kumimoji="0" sz="8800" kern="1200">
          <a:solidFill>
            <a:schemeClr val="tx1"/>
          </a:solidFill>
          <a:latin typeface="+mn-lt"/>
          <a:ea typeface="+mn-ea"/>
          <a:cs typeface="+mn-cs"/>
        </a:defRPr>
      </a:lvl6pPr>
      <a:lvl7pPr marL="9436443" indent="-898709" algn="l" rtl="0" eaLnBrk="1" latinLnBrk="0" hangingPunct="1">
        <a:spcBef>
          <a:spcPct val="20000"/>
        </a:spcBef>
        <a:buClr>
          <a:schemeClr val="accent6"/>
        </a:buClr>
        <a:buSzPct val="80000"/>
        <a:buFont typeface="Wingdings 2"/>
        <a:buChar char=""/>
        <a:defRPr kumimoji="0" sz="7900" kern="1200" baseline="0">
          <a:solidFill>
            <a:schemeClr val="tx1"/>
          </a:solidFill>
          <a:latin typeface="+mn-lt"/>
          <a:ea typeface="+mn-ea"/>
          <a:cs typeface="+mn-cs"/>
        </a:defRPr>
      </a:lvl7pPr>
      <a:lvl8pPr marL="10784507" indent="-898709" algn="l" rtl="0" eaLnBrk="1" latinLnBrk="0" hangingPunct="1">
        <a:spcBef>
          <a:spcPct val="20000"/>
        </a:spcBef>
        <a:buClr>
          <a:schemeClr val="tx2"/>
        </a:buClr>
        <a:buChar char="•"/>
        <a:defRPr kumimoji="0" sz="7900" kern="1200">
          <a:solidFill>
            <a:schemeClr val="tx1"/>
          </a:solidFill>
          <a:latin typeface="+mn-lt"/>
          <a:ea typeface="+mn-ea"/>
          <a:cs typeface="+mn-cs"/>
        </a:defRPr>
      </a:lvl8pPr>
      <a:lvl9pPr marL="12132570" indent="-898709" algn="l" rtl="0" eaLnBrk="1" latinLnBrk="0" hangingPunct="1">
        <a:spcBef>
          <a:spcPct val="20000"/>
        </a:spcBef>
        <a:buClr>
          <a:schemeClr val="tx2"/>
        </a:buClr>
        <a:buFontTx/>
        <a:buChar char="•"/>
        <a:defRPr kumimoji="0" sz="69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2246772" algn="l" rtl="0" eaLnBrk="1" latinLnBrk="0" hangingPunct="1">
        <a:defRPr kumimoji="0" kern="1200">
          <a:solidFill>
            <a:schemeClr val="tx1"/>
          </a:solidFill>
          <a:latin typeface="+mn-lt"/>
          <a:ea typeface="+mn-ea"/>
          <a:cs typeface="+mn-cs"/>
        </a:defRPr>
      </a:lvl2pPr>
      <a:lvl3pPr marL="4493544" algn="l" rtl="0" eaLnBrk="1" latinLnBrk="0" hangingPunct="1">
        <a:defRPr kumimoji="0" kern="1200">
          <a:solidFill>
            <a:schemeClr val="tx1"/>
          </a:solidFill>
          <a:latin typeface="+mn-lt"/>
          <a:ea typeface="+mn-ea"/>
          <a:cs typeface="+mn-cs"/>
        </a:defRPr>
      </a:lvl3pPr>
      <a:lvl4pPr marL="6740317" algn="l" rtl="0" eaLnBrk="1" latinLnBrk="0" hangingPunct="1">
        <a:defRPr kumimoji="0" kern="1200">
          <a:solidFill>
            <a:schemeClr val="tx1"/>
          </a:solidFill>
          <a:latin typeface="+mn-lt"/>
          <a:ea typeface="+mn-ea"/>
          <a:cs typeface="+mn-cs"/>
        </a:defRPr>
      </a:lvl4pPr>
      <a:lvl5pPr marL="8987089" algn="l" rtl="0" eaLnBrk="1" latinLnBrk="0" hangingPunct="1">
        <a:defRPr kumimoji="0" kern="1200">
          <a:solidFill>
            <a:schemeClr val="tx1"/>
          </a:solidFill>
          <a:latin typeface="+mn-lt"/>
          <a:ea typeface="+mn-ea"/>
          <a:cs typeface="+mn-cs"/>
        </a:defRPr>
      </a:lvl5pPr>
      <a:lvl6pPr marL="11233861" algn="l" rtl="0" eaLnBrk="1" latinLnBrk="0" hangingPunct="1">
        <a:defRPr kumimoji="0" kern="1200">
          <a:solidFill>
            <a:schemeClr val="tx1"/>
          </a:solidFill>
          <a:latin typeface="+mn-lt"/>
          <a:ea typeface="+mn-ea"/>
          <a:cs typeface="+mn-cs"/>
        </a:defRPr>
      </a:lvl6pPr>
      <a:lvl7pPr marL="13480633" algn="l" rtl="0" eaLnBrk="1" latinLnBrk="0" hangingPunct="1">
        <a:defRPr kumimoji="0" kern="1200">
          <a:solidFill>
            <a:schemeClr val="tx1"/>
          </a:solidFill>
          <a:latin typeface="+mn-lt"/>
          <a:ea typeface="+mn-ea"/>
          <a:cs typeface="+mn-cs"/>
        </a:defRPr>
      </a:lvl7pPr>
      <a:lvl8pPr marL="15727406" algn="l" rtl="0" eaLnBrk="1" latinLnBrk="0" hangingPunct="1">
        <a:defRPr kumimoji="0" kern="1200">
          <a:solidFill>
            <a:schemeClr val="tx1"/>
          </a:solidFill>
          <a:latin typeface="+mn-lt"/>
          <a:ea typeface="+mn-ea"/>
          <a:cs typeface="+mn-cs"/>
        </a:defRPr>
      </a:lvl8pPr>
      <a:lvl9pPr marL="17974178"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2.png"/><Relationship Id="rId2" Type="http://schemas.openxmlformats.org/officeDocument/2006/relationships/image" Target="../media/image2.png"/><Relationship Id="rId16" Type="http://schemas.openxmlformats.org/officeDocument/2006/relationships/image" Target="../media/image16.png"/><Relationship Id="rId1" Type="http://schemas.openxmlformats.org/officeDocument/2006/relationships/slideLayout" Target="../slideLayouts/slideLayout1.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5" Type="http://schemas.openxmlformats.org/officeDocument/2006/relationships/image" Target="../media/image1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Rectangle 101"/>
          <p:cNvSpPr/>
          <p:nvPr/>
        </p:nvSpPr>
        <p:spPr>
          <a:xfrm>
            <a:off x="609600" y="20269200"/>
            <a:ext cx="39624000" cy="16687800"/>
          </a:xfrm>
          <a:prstGeom prst="rect">
            <a:avLst/>
          </a:prstGeom>
          <a:solidFill>
            <a:schemeClr val="bg2">
              <a:lumMod val="60000"/>
              <a:lumOff val="40000"/>
            </a:schemeClr>
          </a:solidFill>
          <a:ln w="32702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 name="Rectangle 102"/>
          <p:cNvSpPr/>
          <p:nvPr/>
        </p:nvSpPr>
        <p:spPr>
          <a:xfrm>
            <a:off x="703250" y="20651450"/>
            <a:ext cx="11793550" cy="1446550"/>
          </a:xfrm>
          <a:prstGeom prst="rect">
            <a:avLst/>
          </a:prstGeom>
          <a:noFill/>
        </p:spPr>
        <p:txBody>
          <a:bodyPr wrap="none" lIns="91440" tIns="45720" rIns="91440" bIns="45720">
            <a:spAutoFit/>
          </a:bodyPr>
          <a:lstStyle/>
          <a:p>
            <a:pPr algn="ctr"/>
            <a:r>
              <a:rPr lang="en-US" b="1" dirty="0" smtClean="0">
                <a:ln w="12700">
                  <a:solidFill>
                    <a:srgbClr val="FFC000"/>
                  </a:solidFill>
                  <a:prstDash val="solid"/>
                </a:ln>
                <a:solidFill>
                  <a:schemeClr val="accent1"/>
                </a:solidFill>
                <a:effectLst>
                  <a:outerShdw blurRad="41275" dist="20320" dir="1800000" algn="tl" rotWithShape="0">
                    <a:srgbClr val="000000">
                      <a:alpha val="40000"/>
                    </a:srgbClr>
                  </a:outerShdw>
                </a:effectLst>
              </a:rPr>
              <a:t>Software Abstractions</a:t>
            </a:r>
            <a:endParaRPr lang="en-US" b="1" dirty="0">
              <a:ln w="12700">
                <a:solidFill>
                  <a:srgbClr val="FFC000"/>
                </a:solidFill>
                <a:prstDash val="solid"/>
              </a:ln>
              <a:solidFill>
                <a:schemeClr val="accent1"/>
              </a:solidFill>
              <a:effectLst>
                <a:outerShdw blurRad="41275" dist="20320" dir="1800000" algn="tl" rotWithShape="0">
                  <a:srgbClr val="000000">
                    <a:alpha val="40000"/>
                  </a:srgbClr>
                </a:outerShdw>
              </a:effectLst>
            </a:endParaRPr>
          </a:p>
        </p:txBody>
      </p:sp>
      <p:grpSp>
        <p:nvGrpSpPr>
          <p:cNvPr id="106" name="Group 105"/>
          <p:cNvGrpSpPr/>
          <p:nvPr/>
        </p:nvGrpSpPr>
        <p:grpSpPr>
          <a:xfrm>
            <a:off x="12573000" y="9982200"/>
            <a:ext cx="26974800" cy="12115800"/>
            <a:chOff x="12573000" y="9982200"/>
            <a:chExt cx="26974800" cy="12115800"/>
          </a:xfrm>
        </p:grpSpPr>
        <p:sp>
          <p:nvSpPr>
            <p:cNvPr id="20" name="Rectangle 19"/>
            <p:cNvSpPr/>
            <p:nvPr/>
          </p:nvSpPr>
          <p:spPr>
            <a:xfrm>
              <a:off x="12573000" y="9982200"/>
              <a:ext cx="26974800" cy="12115800"/>
            </a:xfrm>
            <a:prstGeom prst="rect">
              <a:avLst/>
            </a:prstGeom>
            <a:solidFill>
              <a:schemeClr val="bg2">
                <a:lumMod val="60000"/>
                <a:lumOff val="40000"/>
              </a:schemeClr>
            </a:solidFill>
            <a:ln w="32702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18491076" y="10134600"/>
              <a:ext cx="4135160" cy="2069958"/>
            </a:xfrm>
            <a:prstGeom prst="rect">
              <a:avLst/>
            </a:prstGeom>
            <a:noFill/>
          </p:spPr>
          <p:txBody>
            <a:bodyPr wrap="none" lIns="91440" tIns="45720" rIns="91440" bIns="45720">
              <a:spAutoFit/>
            </a:bodyPr>
            <a:lstStyle/>
            <a:p>
              <a:pPr algn="ctr"/>
              <a:r>
                <a:rPr lang="en-US" b="1" dirty="0" smtClean="0">
                  <a:ln w="12700">
                    <a:solidFill>
                      <a:srgbClr val="FFC000"/>
                    </a:solidFill>
                    <a:prstDash val="solid"/>
                  </a:ln>
                  <a:solidFill>
                    <a:schemeClr val="accent1"/>
                  </a:solidFill>
                  <a:effectLst>
                    <a:outerShdw blurRad="41275" dist="20320" dir="1800000" algn="tl" rotWithShape="0">
                      <a:srgbClr val="000000">
                        <a:alpha val="40000"/>
                      </a:srgbClr>
                    </a:outerShdw>
                  </a:effectLst>
                </a:rPr>
                <a:t>Design</a:t>
              </a:r>
              <a:endParaRPr lang="en-US" b="1" dirty="0">
                <a:ln w="12700">
                  <a:solidFill>
                    <a:srgbClr val="FFC000"/>
                  </a:solidFill>
                  <a:prstDash val="solid"/>
                </a:ln>
                <a:solidFill>
                  <a:schemeClr val="accent1"/>
                </a:solidFill>
                <a:effectLst>
                  <a:outerShdw blurRad="41275" dist="20320" dir="1800000" algn="tl" rotWithShape="0">
                    <a:srgbClr val="000000">
                      <a:alpha val="40000"/>
                    </a:srgbClr>
                  </a:outerShdw>
                </a:effectLst>
              </a:endParaRPr>
            </a:p>
          </p:txBody>
        </p:sp>
        <p:sp>
          <p:nvSpPr>
            <p:cNvPr id="30" name="TextBox 29"/>
            <p:cNvSpPr txBox="1"/>
            <p:nvPr/>
          </p:nvSpPr>
          <p:spPr>
            <a:xfrm>
              <a:off x="13411200" y="11582400"/>
              <a:ext cx="14859000" cy="2554545"/>
            </a:xfrm>
            <a:prstGeom prst="rect">
              <a:avLst/>
            </a:prstGeom>
            <a:noFill/>
          </p:spPr>
          <p:txBody>
            <a:bodyPr wrap="square" rtlCol="0">
              <a:spAutoFit/>
            </a:bodyPr>
            <a:lstStyle/>
            <a:p>
              <a:pPr algn="just"/>
              <a:r>
                <a:rPr lang="en-US" sz="3200" dirty="0" smtClean="0"/>
                <a:t>There exist numerous design challenges in applying the concept of software defined networking to an ad hoc network of Android devices. One particular issue is that the ad hoc network is composed of predominately homogenous nodes – Android smartphones. There is no dedicated location for a server, and each node must be capable of running all layers of the network abstraction. </a:t>
              </a:r>
              <a:endParaRPr lang="en-US" sz="3200" dirty="0"/>
            </a:p>
          </p:txBody>
        </p:sp>
        <p:sp>
          <p:nvSpPr>
            <p:cNvPr id="74" name="Right Arrow 73"/>
            <p:cNvSpPr/>
            <p:nvPr/>
          </p:nvSpPr>
          <p:spPr>
            <a:xfrm>
              <a:off x="23088600" y="15544800"/>
              <a:ext cx="2819400" cy="4343400"/>
            </a:xfrm>
            <a:prstGeom prst="rightArrow">
              <a:avLst>
                <a:gd name="adj1" fmla="val 61842"/>
                <a:gd name="adj2" fmla="val 50000"/>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2" name="Group 91"/>
            <p:cNvGrpSpPr/>
            <p:nvPr/>
          </p:nvGrpSpPr>
          <p:grpSpPr>
            <a:xfrm>
              <a:off x="12932292" y="14433833"/>
              <a:ext cx="10842108" cy="7206967"/>
              <a:chOff x="12627492" y="14281433"/>
              <a:chExt cx="10842108" cy="7206967"/>
            </a:xfrm>
          </p:grpSpPr>
          <p:grpSp>
            <p:nvGrpSpPr>
              <p:cNvPr id="66" name="Group 65"/>
              <p:cNvGrpSpPr/>
              <p:nvPr/>
            </p:nvGrpSpPr>
            <p:grpSpPr>
              <a:xfrm>
                <a:off x="12627492" y="14281433"/>
                <a:ext cx="10842108" cy="7206967"/>
                <a:chOff x="12779892" y="14554200"/>
                <a:chExt cx="10842108" cy="7206967"/>
              </a:xfrm>
            </p:grpSpPr>
            <p:sp>
              <p:nvSpPr>
                <p:cNvPr id="26" name="TextBox 25"/>
                <p:cNvSpPr txBox="1"/>
                <p:nvPr/>
              </p:nvSpPr>
              <p:spPr>
                <a:xfrm>
                  <a:off x="14173200" y="14554200"/>
                  <a:ext cx="9448800" cy="646331"/>
                </a:xfrm>
                <a:prstGeom prst="rect">
                  <a:avLst/>
                </a:prstGeom>
                <a:noFill/>
              </p:spPr>
              <p:txBody>
                <a:bodyPr wrap="square" rtlCol="0">
                  <a:spAutoFit/>
                </a:bodyPr>
                <a:lstStyle/>
                <a:p>
                  <a:pPr algn="just"/>
                  <a:r>
                    <a:rPr lang="en-US" sz="3600" b="1" dirty="0" smtClean="0"/>
                    <a:t>Traditional Software Defined Network</a:t>
                  </a:r>
                  <a:endParaRPr lang="en-US" sz="3600" b="1" dirty="0"/>
                </a:p>
              </p:txBody>
            </p:sp>
            <p:sp>
              <p:nvSpPr>
                <p:cNvPr id="36" name="TextBox 35"/>
                <p:cNvSpPr txBox="1"/>
                <p:nvPr/>
              </p:nvSpPr>
              <p:spPr>
                <a:xfrm>
                  <a:off x="13030200" y="16992600"/>
                  <a:ext cx="3657600" cy="1323439"/>
                </a:xfrm>
                <a:prstGeom prst="rect">
                  <a:avLst/>
                </a:prstGeom>
                <a:noFill/>
              </p:spPr>
              <p:txBody>
                <a:bodyPr wrap="square" rtlCol="0">
                  <a:spAutoFit/>
                </a:bodyPr>
                <a:lstStyle/>
                <a:p>
                  <a:pPr algn="ctr"/>
                  <a:r>
                    <a:rPr lang="en-US" sz="2000" dirty="0" smtClean="0"/>
                    <a:t>Network Switches</a:t>
                  </a:r>
                </a:p>
                <a:p>
                  <a:pPr algn="ctr"/>
                  <a:r>
                    <a:rPr lang="en-US" sz="2000" dirty="0" smtClean="0"/>
                    <a:t>running </a:t>
                  </a:r>
                </a:p>
                <a:p>
                  <a:pPr algn="ctr"/>
                  <a:r>
                    <a:rPr lang="en-US" sz="2000" dirty="0" smtClean="0"/>
                    <a:t>Network Operating System instances</a:t>
                  </a:r>
                  <a:endParaRPr lang="en-US" sz="2000" dirty="0"/>
                </a:p>
              </p:txBody>
            </p:sp>
            <p:cxnSp>
              <p:nvCxnSpPr>
                <p:cNvPr id="41" name="Straight Connector 40"/>
                <p:cNvCxnSpPr/>
                <p:nvPr/>
              </p:nvCxnSpPr>
              <p:spPr>
                <a:xfrm>
                  <a:off x="15011400" y="16230600"/>
                  <a:ext cx="2514600" cy="914400"/>
                </a:xfrm>
                <a:prstGeom prst="line">
                  <a:avLst/>
                </a:prstGeom>
                <a:ln w="88900">
                  <a:solidFill>
                    <a:schemeClr val="bg1"/>
                  </a:solidFill>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18745200" y="21107400"/>
                  <a:ext cx="2286000" cy="400110"/>
                </a:xfrm>
                <a:prstGeom prst="rect">
                  <a:avLst/>
                </a:prstGeom>
                <a:noFill/>
              </p:spPr>
              <p:txBody>
                <a:bodyPr wrap="square" rtlCol="0">
                  <a:spAutoFit/>
                </a:bodyPr>
                <a:lstStyle/>
                <a:p>
                  <a:pPr algn="just"/>
                  <a:r>
                    <a:rPr lang="en-US" sz="2000" dirty="0" smtClean="0"/>
                    <a:t>End-User Devices</a:t>
                  </a:r>
                </a:p>
              </p:txBody>
            </p:sp>
            <p:sp>
              <p:nvSpPr>
                <p:cNvPr id="39" name="TextBox 38"/>
                <p:cNvSpPr txBox="1"/>
                <p:nvPr/>
              </p:nvSpPr>
              <p:spPr>
                <a:xfrm>
                  <a:off x="20421600" y="17955161"/>
                  <a:ext cx="2286000" cy="1323439"/>
                </a:xfrm>
                <a:prstGeom prst="rect">
                  <a:avLst/>
                </a:prstGeom>
                <a:noFill/>
              </p:spPr>
              <p:txBody>
                <a:bodyPr wrap="square" rtlCol="0">
                  <a:spAutoFit/>
                </a:bodyPr>
                <a:lstStyle/>
                <a:p>
                  <a:pPr algn="ctr"/>
                  <a:r>
                    <a:rPr lang="en-US" sz="2000" dirty="0" smtClean="0"/>
                    <a:t>Server </a:t>
                  </a:r>
                </a:p>
                <a:p>
                  <a:pPr algn="ctr"/>
                  <a:r>
                    <a:rPr lang="en-US" sz="2000" dirty="0" smtClean="0"/>
                    <a:t>running</a:t>
                  </a:r>
                </a:p>
                <a:p>
                  <a:pPr algn="ctr"/>
                  <a:r>
                    <a:rPr lang="en-US" sz="2000" dirty="0" smtClean="0"/>
                    <a:t> Network Control Software</a:t>
                  </a:r>
                </a:p>
              </p:txBody>
            </p:sp>
            <p:cxnSp>
              <p:nvCxnSpPr>
                <p:cNvPr id="48" name="Straight Connector 47"/>
                <p:cNvCxnSpPr/>
                <p:nvPr/>
              </p:nvCxnSpPr>
              <p:spPr>
                <a:xfrm flipH="1">
                  <a:off x="17602200" y="15925800"/>
                  <a:ext cx="1295400" cy="1219200"/>
                </a:xfrm>
                <a:prstGeom prst="line">
                  <a:avLst/>
                </a:prstGeom>
                <a:ln w="889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flipH="1" flipV="1">
                  <a:off x="17678400" y="17145000"/>
                  <a:ext cx="2057400" cy="685800"/>
                </a:xfrm>
                <a:prstGeom prst="line">
                  <a:avLst/>
                </a:prstGeom>
                <a:ln w="889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flipV="1">
                  <a:off x="16916400" y="17068800"/>
                  <a:ext cx="685800" cy="1447800"/>
                </a:xfrm>
                <a:prstGeom prst="line">
                  <a:avLst/>
                </a:prstGeom>
                <a:ln w="889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flipV="1">
                  <a:off x="14935200" y="15697200"/>
                  <a:ext cx="3886200" cy="609600"/>
                </a:xfrm>
                <a:prstGeom prst="line">
                  <a:avLst/>
                </a:prstGeom>
                <a:ln w="889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flipH="1" flipV="1">
                  <a:off x="18973800" y="15849600"/>
                  <a:ext cx="3124200" cy="381000"/>
                </a:xfrm>
                <a:prstGeom prst="line">
                  <a:avLst/>
                </a:prstGeom>
                <a:ln w="889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flipV="1">
                  <a:off x="14478000" y="18440400"/>
                  <a:ext cx="2438400" cy="1219200"/>
                </a:xfrm>
                <a:prstGeom prst="line">
                  <a:avLst/>
                </a:prstGeom>
                <a:ln w="889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flipV="1">
                  <a:off x="16992600" y="18516600"/>
                  <a:ext cx="0" cy="2286000"/>
                </a:xfrm>
                <a:prstGeom prst="line">
                  <a:avLst/>
                </a:prstGeom>
                <a:ln w="889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flipH="1" flipV="1">
                  <a:off x="19583400" y="17983200"/>
                  <a:ext cx="152400" cy="1752600"/>
                </a:xfrm>
                <a:prstGeom prst="line">
                  <a:avLst/>
                </a:prstGeom>
                <a:ln w="88900">
                  <a:solidFill>
                    <a:schemeClr val="bg1"/>
                  </a:solidFill>
                </a:ln>
              </p:spPr>
              <p:style>
                <a:lnRef idx="1">
                  <a:schemeClr val="accent1"/>
                </a:lnRef>
                <a:fillRef idx="0">
                  <a:schemeClr val="accent1"/>
                </a:fillRef>
                <a:effectRef idx="0">
                  <a:schemeClr val="accent1"/>
                </a:effectRef>
                <a:fontRef idx="minor">
                  <a:schemeClr val="tx1"/>
                </a:fontRef>
              </p:style>
            </p:cxnSp>
            <p:pic>
              <p:nvPicPr>
                <p:cNvPr id="24" name="Picture 23" descr="laptop-clipart.png"/>
                <p:cNvPicPr>
                  <a:picLocks noChangeAspect="1"/>
                </p:cNvPicPr>
                <p:nvPr/>
              </p:nvPicPr>
              <p:blipFill>
                <a:blip r:embed="rId2" cstate="print"/>
                <a:stretch>
                  <a:fillRect/>
                </a:stretch>
              </p:blipFill>
              <p:spPr>
                <a:xfrm>
                  <a:off x="12779892" y="18897600"/>
                  <a:ext cx="3069708" cy="1872967"/>
                </a:xfrm>
                <a:prstGeom prst="rect">
                  <a:avLst/>
                </a:prstGeom>
              </p:spPr>
            </p:pic>
            <p:pic>
              <p:nvPicPr>
                <p:cNvPr id="27" name="Picture 26" descr="laptop-clipart.png"/>
                <p:cNvPicPr>
                  <a:picLocks noChangeAspect="1"/>
                </p:cNvPicPr>
                <p:nvPr/>
              </p:nvPicPr>
              <p:blipFill>
                <a:blip r:embed="rId2" cstate="print"/>
                <a:stretch>
                  <a:fillRect/>
                </a:stretch>
              </p:blipFill>
              <p:spPr>
                <a:xfrm>
                  <a:off x="15392400" y="19888200"/>
                  <a:ext cx="3069708" cy="1872967"/>
                </a:xfrm>
                <a:prstGeom prst="rect">
                  <a:avLst/>
                </a:prstGeom>
              </p:spPr>
            </p:pic>
            <p:pic>
              <p:nvPicPr>
                <p:cNvPr id="29" name="Picture 28" descr="laptop-clipart.png"/>
                <p:cNvPicPr>
                  <a:picLocks noChangeAspect="1"/>
                </p:cNvPicPr>
                <p:nvPr/>
              </p:nvPicPr>
              <p:blipFill>
                <a:blip r:embed="rId2" cstate="print"/>
                <a:stretch>
                  <a:fillRect/>
                </a:stretch>
              </p:blipFill>
              <p:spPr>
                <a:xfrm>
                  <a:off x="18059400" y="18897600"/>
                  <a:ext cx="3069708" cy="1872967"/>
                </a:xfrm>
                <a:prstGeom prst="rect">
                  <a:avLst/>
                </a:prstGeom>
              </p:spPr>
            </p:pic>
            <p:pic>
              <p:nvPicPr>
                <p:cNvPr id="38" name="Picture 37" descr="server-clipart.png"/>
                <p:cNvPicPr>
                  <a:picLocks noChangeAspect="1"/>
                </p:cNvPicPr>
                <p:nvPr/>
              </p:nvPicPr>
              <p:blipFill>
                <a:blip r:embed="rId3" cstate="print"/>
                <a:stretch>
                  <a:fillRect/>
                </a:stretch>
              </p:blipFill>
              <p:spPr>
                <a:xfrm>
                  <a:off x="20726400" y="15240000"/>
                  <a:ext cx="1650509" cy="2705109"/>
                </a:xfrm>
                <a:prstGeom prst="rect">
                  <a:avLst/>
                </a:prstGeom>
              </p:spPr>
            </p:pic>
            <p:pic>
              <p:nvPicPr>
                <p:cNvPr id="31" name="Picture 30" descr="node-clipart.png"/>
                <p:cNvPicPr>
                  <a:picLocks noChangeAspect="1"/>
                </p:cNvPicPr>
                <p:nvPr/>
              </p:nvPicPr>
              <p:blipFill>
                <a:blip r:embed="rId4" cstate="print"/>
                <a:stretch>
                  <a:fillRect/>
                </a:stretch>
              </p:blipFill>
              <p:spPr>
                <a:xfrm>
                  <a:off x="16078200" y="18135600"/>
                  <a:ext cx="1688124" cy="1030000"/>
                </a:xfrm>
                <a:prstGeom prst="rect">
                  <a:avLst/>
                </a:prstGeom>
              </p:spPr>
            </p:pic>
            <p:pic>
              <p:nvPicPr>
                <p:cNvPr id="32" name="Picture 31" descr="node-clipart.png"/>
                <p:cNvPicPr>
                  <a:picLocks noChangeAspect="1"/>
                </p:cNvPicPr>
                <p:nvPr/>
              </p:nvPicPr>
              <p:blipFill>
                <a:blip r:embed="rId4" cstate="print"/>
                <a:stretch>
                  <a:fillRect/>
                </a:stretch>
              </p:blipFill>
              <p:spPr>
                <a:xfrm>
                  <a:off x="18745200" y="17449800"/>
                  <a:ext cx="1688124" cy="1030000"/>
                </a:xfrm>
                <a:prstGeom prst="rect">
                  <a:avLst/>
                </a:prstGeom>
              </p:spPr>
            </p:pic>
            <p:pic>
              <p:nvPicPr>
                <p:cNvPr id="33" name="Picture 32" descr="node-clipart.png"/>
                <p:cNvPicPr>
                  <a:picLocks noChangeAspect="1"/>
                </p:cNvPicPr>
                <p:nvPr/>
              </p:nvPicPr>
              <p:blipFill>
                <a:blip r:embed="rId4" cstate="print"/>
                <a:stretch>
                  <a:fillRect/>
                </a:stretch>
              </p:blipFill>
              <p:spPr>
                <a:xfrm>
                  <a:off x="16687800" y="16764000"/>
                  <a:ext cx="1688124" cy="1030000"/>
                </a:xfrm>
                <a:prstGeom prst="rect">
                  <a:avLst/>
                </a:prstGeom>
              </p:spPr>
            </p:pic>
            <p:pic>
              <p:nvPicPr>
                <p:cNvPr id="34" name="Picture 33" descr="node-clipart.png"/>
                <p:cNvPicPr>
                  <a:picLocks noChangeAspect="1"/>
                </p:cNvPicPr>
                <p:nvPr/>
              </p:nvPicPr>
              <p:blipFill>
                <a:blip r:embed="rId4" cstate="print"/>
                <a:stretch>
                  <a:fillRect/>
                </a:stretch>
              </p:blipFill>
              <p:spPr>
                <a:xfrm>
                  <a:off x="14173200" y="15925800"/>
                  <a:ext cx="1688124" cy="1030000"/>
                </a:xfrm>
                <a:prstGeom prst="rect">
                  <a:avLst/>
                </a:prstGeom>
              </p:spPr>
            </p:pic>
            <p:pic>
              <p:nvPicPr>
                <p:cNvPr id="35" name="Picture 34" descr="node-clipart.png"/>
                <p:cNvPicPr>
                  <a:picLocks noChangeAspect="1"/>
                </p:cNvPicPr>
                <p:nvPr/>
              </p:nvPicPr>
              <p:blipFill>
                <a:blip r:embed="rId4" cstate="print"/>
                <a:stretch>
                  <a:fillRect/>
                </a:stretch>
              </p:blipFill>
              <p:spPr>
                <a:xfrm>
                  <a:off x="17983200" y="15544800"/>
                  <a:ext cx="1688124" cy="1030000"/>
                </a:xfrm>
                <a:prstGeom prst="rect">
                  <a:avLst/>
                </a:prstGeom>
              </p:spPr>
            </p:pic>
          </p:grpSp>
          <p:sp>
            <p:nvSpPr>
              <p:cNvPr id="91" name="TextBox 90"/>
              <p:cNvSpPr txBox="1"/>
              <p:nvPr/>
            </p:nvSpPr>
            <p:spPr>
              <a:xfrm>
                <a:off x="14249400" y="14989314"/>
                <a:ext cx="3657600" cy="707886"/>
              </a:xfrm>
              <a:prstGeom prst="rect">
                <a:avLst/>
              </a:prstGeom>
              <a:noFill/>
            </p:spPr>
            <p:txBody>
              <a:bodyPr wrap="square" rtlCol="0">
                <a:spAutoFit/>
              </a:bodyPr>
              <a:lstStyle/>
              <a:p>
                <a:pPr algn="ctr"/>
                <a:r>
                  <a:rPr lang="en-US" sz="2000" dirty="0" smtClean="0"/>
                  <a:t>Switches Interface with </a:t>
                </a:r>
                <a:r>
                  <a:rPr lang="en-US" sz="2000" dirty="0" err="1" smtClean="0"/>
                  <a:t>OpenFlow</a:t>
                </a:r>
                <a:endParaRPr lang="en-US" sz="2000" dirty="0"/>
              </a:p>
            </p:txBody>
          </p:sp>
        </p:grpSp>
      </p:grpSp>
      <p:cxnSp>
        <p:nvCxnSpPr>
          <p:cNvPr id="80" name="Straight Connector 79"/>
          <p:cNvCxnSpPr/>
          <p:nvPr/>
        </p:nvCxnSpPr>
        <p:spPr>
          <a:xfrm flipV="1">
            <a:off x="26974800" y="16840200"/>
            <a:ext cx="1752600" cy="1600200"/>
          </a:xfrm>
          <a:prstGeom prst="line">
            <a:avLst/>
          </a:prstGeom>
          <a:ln w="889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0" name="Group 9"/>
          <p:cNvGrpSpPr/>
          <p:nvPr/>
        </p:nvGrpSpPr>
        <p:grpSpPr>
          <a:xfrm>
            <a:off x="7010400" y="457200"/>
            <a:ext cx="27508200" cy="6477000"/>
            <a:chOff x="6705600" y="1600200"/>
            <a:chExt cx="27508200" cy="6477000"/>
          </a:xfrm>
        </p:grpSpPr>
        <p:sp>
          <p:nvSpPr>
            <p:cNvPr id="4" name="Rectangle 3"/>
            <p:cNvSpPr/>
            <p:nvPr/>
          </p:nvSpPr>
          <p:spPr>
            <a:xfrm>
              <a:off x="6705600" y="1600200"/>
              <a:ext cx="27508200" cy="6477000"/>
            </a:xfrm>
            <a:prstGeom prst="rect">
              <a:avLst/>
            </a:prstGeom>
            <a:solidFill>
              <a:schemeClr val="bg2">
                <a:lumMod val="60000"/>
                <a:lumOff val="40000"/>
              </a:schemeClr>
            </a:solidFill>
            <a:ln w="32702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6921804" y="2057400"/>
              <a:ext cx="27216811" cy="2800767"/>
            </a:xfrm>
            <a:prstGeom prst="rect">
              <a:avLst/>
            </a:prstGeom>
            <a:noFill/>
          </p:spPr>
          <p:txBody>
            <a:bodyPr wrap="none" lIns="91440" tIns="45720" rIns="91440" bIns="45720">
              <a:spAutoFit/>
            </a:bodyPr>
            <a:lstStyle/>
            <a:p>
              <a:pPr algn="ctr"/>
              <a:r>
                <a:rPr lang="en-US" b="1" dirty="0" smtClean="0">
                  <a:ln w="12700">
                    <a:solidFill>
                      <a:srgbClr val="FFC000"/>
                    </a:solidFill>
                    <a:prstDash val="solid"/>
                  </a:ln>
                  <a:solidFill>
                    <a:schemeClr val="accent1"/>
                  </a:solidFill>
                  <a:effectLst>
                    <a:outerShdw blurRad="41275" dist="20320" dir="1800000" algn="tl" rotWithShape="0">
                      <a:srgbClr val="000000">
                        <a:alpha val="40000"/>
                      </a:srgbClr>
                    </a:outerShdw>
                  </a:effectLst>
                </a:rPr>
                <a:t>Implementing a software-defined networking </a:t>
              </a:r>
            </a:p>
            <a:p>
              <a:pPr algn="ctr"/>
              <a:r>
                <a:rPr lang="en-US" b="1" dirty="0">
                  <a:ln w="12700">
                    <a:solidFill>
                      <a:srgbClr val="FFC000"/>
                    </a:solidFill>
                    <a:prstDash val="solid"/>
                  </a:ln>
                  <a:solidFill>
                    <a:schemeClr val="accent1"/>
                  </a:solidFill>
                  <a:effectLst>
                    <a:outerShdw blurRad="41275" dist="20320" dir="1800000" algn="tl" rotWithShape="0">
                      <a:srgbClr val="000000">
                        <a:alpha val="40000"/>
                      </a:srgbClr>
                    </a:outerShdw>
                  </a:effectLst>
                </a:rPr>
                <a:t>s</a:t>
              </a:r>
              <a:r>
                <a:rPr lang="en-US" b="1" dirty="0" smtClean="0">
                  <a:ln w="12700">
                    <a:solidFill>
                      <a:srgbClr val="FFC000"/>
                    </a:solidFill>
                    <a:prstDash val="solid"/>
                  </a:ln>
                  <a:solidFill>
                    <a:schemeClr val="accent1"/>
                  </a:solidFill>
                  <a:effectLst>
                    <a:outerShdw blurRad="41275" dist="20320" dir="1800000" algn="tl" rotWithShape="0">
                      <a:srgbClr val="000000">
                        <a:alpha val="40000"/>
                      </a:srgbClr>
                    </a:outerShdw>
                  </a:effectLst>
                </a:rPr>
                <a:t>tructure on an ad hoc network of Android devices.</a:t>
              </a:r>
              <a:endParaRPr lang="en-US" b="1" dirty="0">
                <a:ln w="12700">
                  <a:solidFill>
                    <a:srgbClr val="FFC000"/>
                  </a:solidFill>
                  <a:prstDash val="solid"/>
                </a:ln>
                <a:solidFill>
                  <a:schemeClr val="accent1"/>
                </a:solidFill>
                <a:effectLst>
                  <a:outerShdw blurRad="41275" dist="20320" dir="1800000" algn="tl" rotWithShape="0">
                    <a:srgbClr val="000000">
                      <a:alpha val="40000"/>
                    </a:srgbClr>
                  </a:outerShdw>
                </a:effectLst>
              </a:endParaRPr>
            </a:p>
          </p:txBody>
        </p:sp>
        <p:sp>
          <p:nvSpPr>
            <p:cNvPr id="6" name="TextBox 5"/>
            <p:cNvSpPr txBox="1"/>
            <p:nvPr/>
          </p:nvSpPr>
          <p:spPr>
            <a:xfrm>
              <a:off x="6858000" y="5212080"/>
              <a:ext cx="8229600" cy="2308324"/>
            </a:xfrm>
            <a:prstGeom prst="rect">
              <a:avLst/>
            </a:prstGeom>
            <a:noFill/>
          </p:spPr>
          <p:txBody>
            <a:bodyPr wrap="square" rtlCol="0">
              <a:spAutoFit/>
            </a:bodyPr>
            <a:lstStyle/>
            <a:p>
              <a:pPr algn="ctr"/>
              <a:r>
                <a:rPr lang="en-US" sz="3600" dirty="0" smtClean="0"/>
                <a:t>Brandon Guttersohn</a:t>
              </a:r>
            </a:p>
            <a:p>
              <a:pPr algn="ctr"/>
              <a:r>
                <a:rPr lang="en-US" sz="3600" dirty="0" smtClean="0"/>
                <a:t>Undergraduate Researcher</a:t>
              </a:r>
            </a:p>
            <a:p>
              <a:pPr algn="ctr"/>
              <a:r>
                <a:rPr lang="en-US" sz="3600" dirty="0" smtClean="0"/>
                <a:t>Southeast Missouri State University</a:t>
              </a:r>
            </a:p>
            <a:p>
              <a:pPr algn="ctr"/>
              <a:r>
                <a:rPr lang="en-US" sz="3600" dirty="0" smtClean="0"/>
                <a:t>bguttersohn@gmail.com</a:t>
              </a:r>
              <a:endParaRPr lang="en-US" sz="3600" dirty="0"/>
            </a:p>
          </p:txBody>
        </p:sp>
        <p:sp>
          <p:nvSpPr>
            <p:cNvPr id="7" name="TextBox 6"/>
            <p:cNvSpPr txBox="1"/>
            <p:nvPr/>
          </p:nvSpPr>
          <p:spPr>
            <a:xfrm>
              <a:off x="16764000" y="5212080"/>
              <a:ext cx="8229600" cy="2308324"/>
            </a:xfrm>
            <a:prstGeom prst="rect">
              <a:avLst/>
            </a:prstGeom>
            <a:noFill/>
          </p:spPr>
          <p:txBody>
            <a:bodyPr wrap="square" rtlCol="0">
              <a:spAutoFit/>
            </a:bodyPr>
            <a:lstStyle/>
            <a:p>
              <a:pPr algn="ctr"/>
              <a:r>
                <a:rPr lang="en-US" sz="3600" dirty="0" smtClean="0"/>
                <a:t>Paul Baskett</a:t>
              </a:r>
            </a:p>
            <a:p>
              <a:pPr algn="ctr"/>
              <a:r>
                <a:rPr lang="en-US" sz="3600" dirty="0" smtClean="0"/>
                <a:t>Graduate Student Mentor</a:t>
              </a:r>
            </a:p>
            <a:p>
              <a:pPr algn="ctr"/>
              <a:r>
                <a:rPr lang="en-US" sz="3600" dirty="0" smtClean="0"/>
                <a:t>University of Missouri</a:t>
              </a:r>
            </a:p>
            <a:p>
              <a:pPr algn="ctr"/>
              <a:r>
                <a:rPr lang="en-US" sz="3600" dirty="0" smtClean="0"/>
                <a:t>pkbkbc@mail.missouri.edu</a:t>
              </a:r>
              <a:endParaRPr lang="en-US" sz="3600" dirty="0"/>
            </a:p>
          </p:txBody>
        </p:sp>
        <p:sp>
          <p:nvSpPr>
            <p:cNvPr id="8" name="TextBox 7"/>
            <p:cNvSpPr txBox="1"/>
            <p:nvPr/>
          </p:nvSpPr>
          <p:spPr>
            <a:xfrm>
              <a:off x="25831800" y="5212080"/>
              <a:ext cx="8229600" cy="2308324"/>
            </a:xfrm>
            <a:prstGeom prst="rect">
              <a:avLst/>
            </a:prstGeom>
            <a:noFill/>
          </p:spPr>
          <p:txBody>
            <a:bodyPr wrap="square" rtlCol="0">
              <a:spAutoFit/>
            </a:bodyPr>
            <a:lstStyle/>
            <a:p>
              <a:pPr algn="ctr"/>
              <a:r>
                <a:rPr lang="en-US" sz="3600" dirty="0" smtClean="0"/>
                <a:t>Yi Shang</a:t>
              </a:r>
            </a:p>
            <a:p>
              <a:pPr algn="ctr"/>
              <a:r>
                <a:rPr lang="en-US" sz="3600" dirty="0" smtClean="0"/>
                <a:t>Faculty Mentor</a:t>
              </a:r>
            </a:p>
            <a:p>
              <a:pPr algn="ctr"/>
              <a:r>
                <a:rPr lang="en-US" sz="3600" dirty="0" smtClean="0"/>
                <a:t>University of Missouri</a:t>
              </a:r>
            </a:p>
            <a:p>
              <a:pPr algn="ctr"/>
              <a:r>
                <a:rPr lang="en-US" sz="3600" dirty="0" smtClean="0"/>
                <a:t>shangy@missouri.edu</a:t>
              </a:r>
              <a:endParaRPr lang="en-US" sz="3600" dirty="0"/>
            </a:p>
          </p:txBody>
        </p:sp>
      </p:grpSp>
      <p:grpSp>
        <p:nvGrpSpPr>
          <p:cNvPr id="14" name="Group 13"/>
          <p:cNvGrpSpPr/>
          <p:nvPr/>
        </p:nvGrpSpPr>
        <p:grpSpPr>
          <a:xfrm>
            <a:off x="1219200" y="7696200"/>
            <a:ext cx="11658600" cy="11658600"/>
            <a:chOff x="838200" y="8839200"/>
            <a:chExt cx="11658600" cy="11658600"/>
          </a:xfrm>
        </p:grpSpPr>
        <p:sp>
          <p:nvSpPr>
            <p:cNvPr id="9" name="Rectangle 8"/>
            <p:cNvSpPr/>
            <p:nvPr/>
          </p:nvSpPr>
          <p:spPr>
            <a:xfrm>
              <a:off x="838200" y="8839200"/>
              <a:ext cx="11658600" cy="11658600"/>
            </a:xfrm>
            <a:prstGeom prst="rect">
              <a:avLst/>
            </a:prstGeom>
            <a:solidFill>
              <a:schemeClr val="bg2">
                <a:lumMod val="60000"/>
                <a:lumOff val="40000"/>
              </a:schemeClr>
            </a:solidFill>
            <a:ln w="32702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5219948" y="9144000"/>
              <a:ext cx="2670924" cy="1446550"/>
            </a:xfrm>
            <a:prstGeom prst="rect">
              <a:avLst/>
            </a:prstGeom>
            <a:noFill/>
          </p:spPr>
          <p:txBody>
            <a:bodyPr wrap="none" lIns="91440" tIns="45720" rIns="91440" bIns="45720">
              <a:spAutoFit/>
            </a:bodyPr>
            <a:lstStyle/>
            <a:p>
              <a:pPr algn="ctr"/>
              <a:r>
                <a:rPr lang="en-US" b="1" dirty="0" smtClean="0">
                  <a:ln w="12700">
                    <a:solidFill>
                      <a:srgbClr val="FFC000"/>
                    </a:solidFill>
                    <a:prstDash val="solid"/>
                  </a:ln>
                  <a:solidFill>
                    <a:schemeClr val="accent1"/>
                  </a:solidFill>
                  <a:effectLst>
                    <a:outerShdw blurRad="41275" dist="20320" dir="1800000" algn="tl" rotWithShape="0">
                      <a:srgbClr val="000000">
                        <a:alpha val="40000"/>
                      </a:srgbClr>
                    </a:outerShdw>
                  </a:effectLst>
                </a:rPr>
                <a:t>Goal</a:t>
              </a:r>
              <a:endParaRPr lang="en-US" b="1" dirty="0">
                <a:ln w="12700">
                  <a:solidFill>
                    <a:srgbClr val="FFC000"/>
                  </a:solidFill>
                  <a:prstDash val="solid"/>
                </a:ln>
                <a:solidFill>
                  <a:schemeClr val="accent1"/>
                </a:solidFill>
                <a:effectLst>
                  <a:outerShdw blurRad="41275" dist="20320" dir="1800000" algn="tl" rotWithShape="0">
                    <a:srgbClr val="000000">
                      <a:alpha val="40000"/>
                    </a:srgbClr>
                  </a:outerShdw>
                </a:effectLst>
              </a:endParaRPr>
            </a:p>
          </p:txBody>
        </p:sp>
        <p:sp>
          <p:nvSpPr>
            <p:cNvPr id="12" name="TextBox 11"/>
            <p:cNvSpPr txBox="1"/>
            <p:nvPr/>
          </p:nvSpPr>
          <p:spPr>
            <a:xfrm>
              <a:off x="1371600" y="10668000"/>
              <a:ext cx="10591800" cy="9448740"/>
            </a:xfrm>
            <a:prstGeom prst="rect">
              <a:avLst/>
            </a:prstGeom>
            <a:noFill/>
          </p:spPr>
          <p:txBody>
            <a:bodyPr wrap="square" rtlCol="0">
              <a:spAutoFit/>
            </a:bodyPr>
            <a:lstStyle/>
            <a:p>
              <a:pPr algn="just"/>
              <a:r>
                <a:rPr lang="en-US" sz="3200" dirty="0"/>
                <a:t>Contemporary network schemes are built around the use of proprietary networking devices interacting with general autonomy in the area of sending and forwarding network data. This paradigm presents a handful of issues, including a lack of transparency in data logistics, and a lack of centralized, intelligent, network control. Because each of these devices is controlled by the closed-source firmware of their manufacturers, researchers and network administrators are unable to implement experimental routing rules. However, using software abstractions and management applications, the network can be controlled centrally, and treated as a whole. This is the concept of software defined networking. With this concept as our inspiration, we seek to design a network management structure for an ad hoc Wi-Fi network of Android smart phones, and implement code demonstrating this structure in action. The structure should simplify network management, as well as 3rd party application access to network functions.</a:t>
              </a:r>
            </a:p>
          </p:txBody>
        </p:sp>
      </p:grpSp>
      <p:sp>
        <p:nvSpPr>
          <p:cNvPr id="16" name="Rectangle 15"/>
          <p:cNvSpPr/>
          <p:nvPr/>
        </p:nvSpPr>
        <p:spPr>
          <a:xfrm>
            <a:off x="28879800" y="7696200"/>
            <a:ext cx="11658600" cy="7772400"/>
          </a:xfrm>
          <a:prstGeom prst="rect">
            <a:avLst/>
          </a:prstGeom>
          <a:solidFill>
            <a:schemeClr val="bg2">
              <a:lumMod val="60000"/>
              <a:lumOff val="40000"/>
            </a:schemeClr>
          </a:solidFill>
          <a:ln w="32702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32310508" y="7889830"/>
            <a:ext cx="4115807" cy="918949"/>
          </a:xfrm>
          <a:prstGeom prst="rect">
            <a:avLst/>
          </a:prstGeom>
          <a:noFill/>
        </p:spPr>
        <p:txBody>
          <a:bodyPr wrap="none" lIns="91440" tIns="45720" rIns="91440" bIns="45720">
            <a:spAutoFit/>
          </a:bodyPr>
          <a:lstStyle/>
          <a:p>
            <a:pPr algn="ctr"/>
            <a:r>
              <a:rPr lang="en-US" b="1" dirty="0" smtClean="0">
                <a:ln w="12700">
                  <a:solidFill>
                    <a:srgbClr val="FFC000"/>
                  </a:solidFill>
                  <a:prstDash val="solid"/>
                </a:ln>
                <a:solidFill>
                  <a:schemeClr val="accent1"/>
                </a:solidFill>
                <a:effectLst>
                  <a:outerShdw blurRad="41275" dist="20320" dir="1800000" algn="tl" rotWithShape="0">
                    <a:srgbClr val="000000">
                      <a:alpha val="40000"/>
                    </a:srgbClr>
                  </a:outerShdw>
                </a:effectLst>
              </a:rPr>
              <a:t>Results</a:t>
            </a:r>
            <a:endParaRPr lang="en-US" b="1" dirty="0">
              <a:ln w="12700">
                <a:solidFill>
                  <a:srgbClr val="FFC000"/>
                </a:solidFill>
                <a:prstDash val="solid"/>
              </a:ln>
              <a:solidFill>
                <a:schemeClr val="accent1"/>
              </a:solidFill>
              <a:effectLst>
                <a:outerShdw blurRad="41275" dist="20320" dir="1800000" algn="tl" rotWithShape="0">
                  <a:srgbClr val="000000">
                    <a:alpha val="40000"/>
                  </a:srgbClr>
                </a:outerShdw>
              </a:effectLst>
            </a:endParaRPr>
          </a:p>
        </p:txBody>
      </p:sp>
      <p:sp>
        <p:nvSpPr>
          <p:cNvPr id="18" name="TextBox 17"/>
          <p:cNvSpPr txBox="1"/>
          <p:nvPr/>
        </p:nvSpPr>
        <p:spPr>
          <a:xfrm>
            <a:off x="29184600" y="9254227"/>
            <a:ext cx="11049000" cy="5833373"/>
          </a:xfrm>
          <a:prstGeom prst="rect">
            <a:avLst/>
          </a:prstGeom>
          <a:noFill/>
        </p:spPr>
        <p:txBody>
          <a:bodyPr wrap="square" rtlCol="0">
            <a:spAutoFit/>
          </a:bodyPr>
          <a:lstStyle/>
          <a:p>
            <a:pPr algn="just"/>
            <a:r>
              <a:rPr lang="en-US" sz="3200" dirty="0" smtClean="0"/>
              <a:t>Our resulting design is very flexible, and should be conducive to further implementation of software defined networking concepts on Android ad hoc networks. The current implementation has been successfully able to generate a network map, modify network routing tables, and interface 3</a:t>
            </a:r>
            <a:r>
              <a:rPr lang="en-US" sz="3200" baseline="30000" dirty="0" smtClean="0"/>
              <a:t>rd</a:t>
            </a:r>
            <a:r>
              <a:rPr lang="en-US" sz="3200" dirty="0" smtClean="0"/>
              <a:t> party applications. The library we created for interfacing 3</a:t>
            </a:r>
            <a:r>
              <a:rPr lang="en-US" sz="3200" baseline="30000" dirty="0" smtClean="0"/>
              <a:t>rd</a:t>
            </a:r>
            <a:r>
              <a:rPr lang="en-US" sz="3200" dirty="0" smtClean="0"/>
              <a:t> party applications is simple, and allows data to be sent over the network with only a few lines of code. Because all 3</a:t>
            </a:r>
            <a:r>
              <a:rPr lang="en-US" sz="3200" baseline="30000" dirty="0" smtClean="0"/>
              <a:t>rd</a:t>
            </a:r>
            <a:r>
              <a:rPr lang="en-US" sz="3200" dirty="0" smtClean="0"/>
              <a:t> party application data transmission is  managed by virtual </a:t>
            </a:r>
            <a:r>
              <a:rPr lang="en-US" sz="3200" dirty="0" err="1" smtClean="0"/>
              <a:t>subnetworks</a:t>
            </a:r>
            <a:r>
              <a:rPr lang="en-US" sz="3200" dirty="0" smtClean="0"/>
              <a:t>, developers can easily find peers running the same application, and access information about those users, as well as the local user.</a:t>
            </a:r>
            <a:endParaRPr lang="en-US" sz="3200" dirty="0"/>
          </a:p>
        </p:txBody>
      </p:sp>
      <p:pic>
        <p:nvPicPr>
          <p:cNvPr id="23" name="Picture 22" descr="NSF_Logo.PNG"/>
          <p:cNvPicPr>
            <a:picLocks noChangeAspect="1"/>
          </p:cNvPicPr>
          <p:nvPr/>
        </p:nvPicPr>
        <p:blipFill>
          <a:blip r:embed="rId5" cstate="print"/>
          <a:stretch>
            <a:fillRect/>
          </a:stretch>
        </p:blipFill>
        <p:spPr>
          <a:xfrm>
            <a:off x="19126200" y="7239000"/>
            <a:ext cx="2528171" cy="2528171"/>
          </a:xfrm>
          <a:prstGeom prst="rect">
            <a:avLst/>
          </a:prstGeom>
        </p:spPr>
      </p:pic>
      <p:pic>
        <p:nvPicPr>
          <p:cNvPr id="25" name="Picture 24" descr="Missouri-Logo11.png"/>
          <p:cNvPicPr>
            <a:picLocks noChangeAspect="1"/>
          </p:cNvPicPr>
          <p:nvPr/>
        </p:nvPicPr>
        <p:blipFill>
          <a:blip r:embed="rId6" cstate="print"/>
          <a:stretch>
            <a:fillRect/>
          </a:stretch>
        </p:blipFill>
        <p:spPr>
          <a:xfrm>
            <a:off x="15163800" y="7620000"/>
            <a:ext cx="1733550" cy="1924050"/>
          </a:xfrm>
          <a:prstGeom prst="rect">
            <a:avLst/>
          </a:prstGeom>
        </p:spPr>
      </p:pic>
      <p:pic>
        <p:nvPicPr>
          <p:cNvPr id="28" name="Picture 27" descr="Southeast-Missouri-State_220_220_s.png"/>
          <p:cNvPicPr>
            <a:picLocks noChangeAspect="1"/>
          </p:cNvPicPr>
          <p:nvPr/>
        </p:nvPicPr>
        <p:blipFill>
          <a:blip r:embed="rId7" cstate="print"/>
          <a:stretch>
            <a:fillRect/>
          </a:stretch>
        </p:blipFill>
        <p:spPr>
          <a:xfrm>
            <a:off x="23774400" y="7162800"/>
            <a:ext cx="2066925" cy="2526241"/>
          </a:xfrm>
          <a:prstGeom prst="rect">
            <a:avLst/>
          </a:prstGeom>
        </p:spPr>
      </p:pic>
      <p:sp>
        <p:nvSpPr>
          <p:cNvPr id="97" name="TextBox 96"/>
          <p:cNvSpPr txBox="1"/>
          <p:nvPr/>
        </p:nvSpPr>
        <p:spPr>
          <a:xfrm>
            <a:off x="2895600" y="22533114"/>
            <a:ext cx="6400800" cy="707886"/>
          </a:xfrm>
          <a:prstGeom prst="rect">
            <a:avLst/>
          </a:prstGeom>
          <a:noFill/>
        </p:spPr>
        <p:txBody>
          <a:bodyPr wrap="square" rtlCol="0">
            <a:spAutoFit/>
          </a:bodyPr>
          <a:lstStyle/>
          <a:p>
            <a:pPr algn="just"/>
            <a:r>
              <a:rPr lang="en-US" sz="4000" b="1" dirty="0" smtClean="0"/>
              <a:t>Packet Forwarding Layer</a:t>
            </a:r>
            <a:endParaRPr lang="en-US" sz="4000" b="1" dirty="0"/>
          </a:p>
        </p:txBody>
      </p:sp>
      <p:sp>
        <p:nvSpPr>
          <p:cNvPr id="98" name="TextBox 97"/>
          <p:cNvSpPr txBox="1"/>
          <p:nvPr/>
        </p:nvSpPr>
        <p:spPr>
          <a:xfrm>
            <a:off x="12522200" y="22533114"/>
            <a:ext cx="7391400" cy="707886"/>
          </a:xfrm>
          <a:prstGeom prst="rect">
            <a:avLst/>
          </a:prstGeom>
          <a:noFill/>
        </p:spPr>
        <p:txBody>
          <a:bodyPr wrap="square" rtlCol="0">
            <a:spAutoFit/>
          </a:bodyPr>
          <a:lstStyle/>
          <a:p>
            <a:pPr algn="just"/>
            <a:r>
              <a:rPr lang="en-US" sz="4000" b="1" dirty="0" smtClean="0"/>
              <a:t>Network Operating System</a:t>
            </a:r>
            <a:endParaRPr lang="en-US" sz="4000" b="1" dirty="0"/>
          </a:p>
        </p:txBody>
      </p:sp>
      <p:sp>
        <p:nvSpPr>
          <p:cNvPr id="99" name="TextBox 98"/>
          <p:cNvSpPr txBox="1"/>
          <p:nvPr/>
        </p:nvSpPr>
        <p:spPr>
          <a:xfrm>
            <a:off x="23139400" y="22533114"/>
            <a:ext cx="4495800" cy="707886"/>
          </a:xfrm>
          <a:prstGeom prst="rect">
            <a:avLst/>
          </a:prstGeom>
          <a:noFill/>
        </p:spPr>
        <p:txBody>
          <a:bodyPr wrap="square" rtlCol="0">
            <a:spAutoFit/>
          </a:bodyPr>
          <a:lstStyle/>
          <a:p>
            <a:pPr algn="just"/>
            <a:r>
              <a:rPr lang="en-US" sz="4000" b="1" dirty="0" smtClean="0"/>
              <a:t>Control Software</a:t>
            </a:r>
            <a:endParaRPr lang="en-US" sz="4000" b="1" dirty="0"/>
          </a:p>
        </p:txBody>
      </p:sp>
      <p:sp>
        <p:nvSpPr>
          <p:cNvPr id="100" name="TextBox 99"/>
          <p:cNvSpPr txBox="1"/>
          <p:nvPr/>
        </p:nvSpPr>
        <p:spPr>
          <a:xfrm>
            <a:off x="30861000" y="22298561"/>
            <a:ext cx="7620000" cy="1323439"/>
          </a:xfrm>
          <a:prstGeom prst="rect">
            <a:avLst/>
          </a:prstGeom>
          <a:noFill/>
        </p:spPr>
        <p:txBody>
          <a:bodyPr wrap="square" rtlCol="0">
            <a:spAutoFit/>
          </a:bodyPr>
          <a:lstStyle/>
          <a:p>
            <a:pPr algn="ctr"/>
            <a:r>
              <a:rPr lang="en-US" sz="4000" b="1" dirty="0" smtClean="0"/>
              <a:t>3</a:t>
            </a:r>
            <a:r>
              <a:rPr lang="en-US" sz="4000" b="1" baseline="30000" dirty="0" smtClean="0"/>
              <a:t>rd</a:t>
            </a:r>
            <a:r>
              <a:rPr lang="en-US" sz="4000" b="1" dirty="0" smtClean="0"/>
              <a:t> Party Applications using the Network</a:t>
            </a:r>
            <a:endParaRPr lang="en-US" sz="4000" b="1" dirty="0"/>
          </a:p>
        </p:txBody>
      </p:sp>
      <p:grpSp>
        <p:nvGrpSpPr>
          <p:cNvPr id="105" name="Group 104"/>
          <p:cNvGrpSpPr/>
          <p:nvPr/>
        </p:nvGrpSpPr>
        <p:grpSpPr>
          <a:xfrm>
            <a:off x="24993600" y="14935200"/>
            <a:ext cx="13563600" cy="6400800"/>
            <a:chOff x="24765000" y="14401800"/>
            <a:chExt cx="13563600" cy="6400800"/>
          </a:xfrm>
        </p:grpSpPr>
        <p:cxnSp>
          <p:nvCxnSpPr>
            <p:cNvPr id="76" name="Straight Connector 75"/>
            <p:cNvCxnSpPr/>
            <p:nvPr/>
          </p:nvCxnSpPr>
          <p:spPr>
            <a:xfrm>
              <a:off x="26136600" y="15087600"/>
              <a:ext cx="1066800" cy="3276600"/>
            </a:xfrm>
            <a:prstGeom prst="line">
              <a:avLst/>
            </a:prstGeom>
            <a:ln w="889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a:off x="26365200" y="15163800"/>
              <a:ext cx="2514600" cy="1524000"/>
            </a:xfrm>
            <a:prstGeom prst="line">
              <a:avLst/>
            </a:prstGeom>
            <a:ln w="889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a:off x="29032200" y="16535400"/>
              <a:ext cx="2209800" cy="304800"/>
            </a:xfrm>
            <a:prstGeom prst="line">
              <a:avLst/>
            </a:prstGeom>
            <a:ln w="889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a:off x="27203400" y="18516600"/>
              <a:ext cx="2819400" cy="609600"/>
            </a:xfrm>
            <a:prstGeom prst="line">
              <a:avLst/>
            </a:prstGeom>
            <a:ln w="889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flipV="1">
              <a:off x="30327600" y="17068800"/>
              <a:ext cx="762000" cy="2057400"/>
            </a:xfrm>
            <a:prstGeom prst="line">
              <a:avLst/>
            </a:prstGeom>
            <a:ln w="889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31242000" y="16687800"/>
              <a:ext cx="1600200" cy="1752600"/>
            </a:xfrm>
            <a:prstGeom prst="line">
              <a:avLst/>
            </a:prstGeom>
            <a:ln w="88900">
              <a:solidFill>
                <a:schemeClr val="bg1"/>
              </a:solidFill>
            </a:ln>
          </p:spPr>
          <p:style>
            <a:lnRef idx="1">
              <a:schemeClr val="accent1"/>
            </a:lnRef>
            <a:fillRef idx="0">
              <a:schemeClr val="accent1"/>
            </a:fillRef>
            <a:effectRef idx="0">
              <a:schemeClr val="accent1"/>
            </a:effectRef>
            <a:fontRef idx="minor">
              <a:schemeClr val="tx1"/>
            </a:fontRef>
          </p:style>
        </p:cxnSp>
        <p:pic>
          <p:nvPicPr>
            <p:cNvPr id="68" name="Picture 67" descr="smartphone-clipart.png"/>
            <p:cNvPicPr>
              <a:picLocks noChangeAspect="1"/>
            </p:cNvPicPr>
            <p:nvPr/>
          </p:nvPicPr>
          <p:blipFill>
            <a:blip r:embed="rId8" cstate="print"/>
            <a:stretch>
              <a:fillRect/>
            </a:stretch>
          </p:blipFill>
          <p:spPr>
            <a:xfrm>
              <a:off x="30480000" y="15925800"/>
              <a:ext cx="1117109" cy="1830891"/>
            </a:xfrm>
            <a:prstGeom prst="rect">
              <a:avLst/>
            </a:prstGeom>
          </p:spPr>
        </p:pic>
        <p:pic>
          <p:nvPicPr>
            <p:cNvPr id="70" name="Picture 69" descr="smartphone-clipart.png"/>
            <p:cNvPicPr>
              <a:picLocks noChangeAspect="1"/>
            </p:cNvPicPr>
            <p:nvPr/>
          </p:nvPicPr>
          <p:blipFill>
            <a:blip r:embed="rId8" cstate="print"/>
            <a:stretch>
              <a:fillRect/>
            </a:stretch>
          </p:blipFill>
          <p:spPr>
            <a:xfrm>
              <a:off x="29489400" y="18364200"/>
              <a:ext cx="1117109" cy="1830891"/>
            </a:xfrm>
            <a:prstGeom prst="rect">
              <a:avLst/>
            </a:prstGeom>
          </p:spPr>
        </p:pic>
        <p:pic>
          <p:nvPicPr>
            <p:cNvPr id="71" name="Picture 70" descr="smartphone-clipart.png"/>
            <p:cNvPicPr>
              <a:picLocks noChangeAspect="1"/>
            </p:cNvPicPr>
            <p:nvPr/>
          </p:nvPicPr>
          <p:blipFill>
            <a:blip r:embed="rId8" cstate="print"/>
            <a:stretch>
              <a:fillRect/>
            </a:stretch>
          </p:blipFill>
          <p:spPr>
            <a:xfrm>
              <a:off x="32232600" y="17602200"/>
              <a:ext cx="1117109" cy="1830891"/>
            </a:xfrm>
            <a:prstGeom prst="rect">
              <a:avLst/>
            </a:prstGeom>
          </p:spPr>
        </p:pic>
        <p:pic>
          <p:nvPicPr>
            <p:cNvPr id="72" name="Picture 71" descr="smartphone-clipart.png"/>
            <p:cNvPicPr>
              <a:picLocks noChangeAspect="1"/>
            </p:cNvPicPr>
            <p:nvPr/>
          </p:nvPicPr>
          <p:blipFill>
            <a:blip r:embed="rId8" cstate="print"/>
            <a:stretch>
              <a:fillRect/>
            </a:stretch>
          </p:blipFill>
          <p:spPr>
            <a:xfrm>
              <a:off x="25603200" y="14401800"/>
              <a:ext cx="1117109" cy="1830891"/>
            </a:xfrm>
            <a:prstGeom prst="rect">
              <a:avLst/>
            </a:prstGeom>
          </p:spPr>
        </p:pic>
        <p:sp>
          <p:nvSpPr>
            <p:cNvPr id="89" name="TextBox 88"/>
            <p:cNvSpPr txBox="1"/>
            <p:nvPr/>
          </p:nvSpPr>
          <p:spPr>
            <a:xfrm>
              <a:off x="24765000" y="20156269"/>
              <a:ext cx="10439400" cy="646331"/>
            </a:xfrm>
            <a:prstGeom prst="rect">
              <a:avLst/>
            </a:prstGeom>
            <a:noFill/>
          </p:spPr>
          <p:txBody>
            <a:bodyPr wrap="square" rtlCol="0">
              <a:spAutoFit/>
            </a:bodyPr>
            <a:lstStyle/>
            <a:p>
              <a:pPr algn="just"/>
              <a:r>
                <a:rPr lang="en-US" sz="3600" b="1" dirty="0" smtClean="0"/>
                <a:t>Our Software Defined Android Ad Hoc Network</a:t>
              </a:r>
              <a:endParaRPr lang="en-US" sz="3600" b="1" dirty="0"/>
            </a:p>
          </p:txBody>
        </p:sp>
        <p:sp>
          <p:nvSpPr>
            <p:cNvPr id="90" name="TextBox 89"/>
            <p:cNvSpPr txBox="1"/>
            <p:nvPr/>
          </p:nvSpPr>
          <p:spPr>
            <a:xfrm>
              <a:off x="32080200" y="15392400"/>
              <a:ext cx="6248400" cy="1938992"/>
            </a:xfrm>
            <a:prstGeom prst="rect">
              <a:avLst/>
            </a:prstGeom>
            <a:noFill/>
          </p:spPr>
          <p:txBody>
            <a:bodyPr wrap="square" rtlCol="0">
              <a:spAutoFit/>
            </a:bodyPr>
            <a:lstStyle/>
            <a:p>
              <a:pPr algn="ctr"/>
              <a:r>
                <a:rPr lang="en-US" sz="2000" dirty="0" smtClean="0"/>
                <a:t>Each Android Device :</a:t>
              </a:r>
            </a:p>
            <a:p>
              <a:pPr algn="ctr"/>
              <a:r>
                <a:rPr lang="en-US" sz="2000" dirty="0" smtClean="0"/>
                <a:t>Serves as a Packet-Forwarding Node</a:t>
              </a:r>
            </a:p>
            <a:p>
              <a:pPr algn="ctr"/>
              <a:r>
                <a:rPr lang="en-US" sz="2000" dirty="0" smtClean="0"/>
                <a:t>Runs an instance of the Network Operating System</a:t>
              </a:r>
            </a:p>
            <a:p>
              <a:pPr algn="ctr"/>
              <a:r>
                <a:rPr lang="en-US" sz="2000" dirty="0" smtClean="0"/>
                <a:t>Serves as an End User Device, running user software</a:t>
              </a:r>
            </a:p>
            <a:p>
              <a:pPr algn="ctr"/>
              <a:endParaRPr lang="en-US" sz="2000" dirty="0" smtClean="0"/>
            </a:p>
            <a:p>
              <a:pPr algn="ctr"/>
              <a:r>
                <a:rPr lang="en-US" sz="2000" dirty="0" smtClean="0"/>
                <a:t>One must also run the Network Control Software</a:t>
              </a:r>
            </a:p>
          </p:txBody>
        </p:sp>
        <p:sp>
          <p:nvSpPr>
            <p:cNvPr id="93" name="TextBox 92"/>
            <p:cNvSpPr txBox="1"/>
            <p:nvPr/>
          </p:nvSpPr>
          <p:spPr>
            <a:xfrm>
              <a:off x="25755600" y="19104114"/>
              <a:ext cx="3657600" cy="707886"/>
            </a:xfrm>
            <a:prstGeom prst="rect">
              <a:avLst/>
            </a:prstGeom>
            <a:noFill/>
          </p:spPr>
          <p:txBody>
            <a:bodyPr wrap="square" rtlCol="0">
              <a:spAutoFit/>
            </a:bodyPr>
            <a:lstStyle/>
            <a:p>
              <a:pPr algn="ctr"/>
              <a:r>
                <a:rPr lang="en-US" sz="2000" dirty="0" smtClean="0"/>
                <a:t>Devices Interface with </a:t>
              </a:r>
              <a:r>
                <a:rPr lang="en-US" sz="2000" dirty="0" err="1" smtClean="0"/>
                <a:t>OpenFlow</a:t>
              </a:r>
              <a:r>
                <a:rPr lang="en-US" sz="2000" dirty="0" smtClean="0"/>
                <a:t>-Inspired Protocol</a:t>
              </a:r>
              <a:endParaRPr lang="en-US" sz="2000" dirty="0"/>
            </a:p>
          </p:txBody>
        </p:sp>
        <p:pic>
          <p:nvPicPr>
            <p:cNvPr id="69" name="Picture 68" descr="smartphone-clipart.png"/>
            <p:cNvPicPr>
              <a:picLocks noChangeAspect="1"/>
            </p:cNvPicPr>
            <p:nvPr/>
          </p:nvPicPr>
          <p:blipFill>
            <a:blip r:embed="rId8" cstate="print"/>
            <a:stretch>
              <a:fillRect/>
            </a:stretch>
          </p:blipFill>
          <p:spPr>
            <a:xfrm>
              <a:off x="28270200" y="15849600"/>
              <a:ext cx="1117109" cy="1830891"/>
            </a:xfrm>
            <a:prstGeom prst="rect">
              <a:avLst/>
            </a:prstGeom>
          </p:spPr>
        </p:pic>
        <p:pic>
          <p:nvPicPr>
            <p:cNvPr id="73" name="Picture 72" descr="smartphone-clipart.png"/>
            <p:cNvPicPr>
              <a:picLocks noChangeAspect="1"/>
            </p:cNvPicPr>
            <p:nvPr/>
          </p:nvPicPr>
          <p:blipFill>
            <a:blip r:embed="rId8" cstate="print"/>
            <a:stretch>
              <a:fillRect/>
            </a:stretch>
          </p:blipFill>
          <p:spPr>
            <a:xfrm>
              <a:off x="26517600" y="17449800"/>
              <a:ext cx="1117109" cy="1830891"/>
            </a:xfrm>
            <a:prstGeom prst="rect">
              <a:avLst/>
            </a:prstGeom>
          </p:spPr>
        </p:pic>
      </p:grpSp>
      <p:sp>
        <p:nvSpPr>
          <p:cNvPr id="107" name="TextBox 106"/>
          <p:cNvSpPr txBox="1"/>
          <p:nvPr/>
        </p:nvSpPr>
        <p:spPr>
          <a:xfrm>
            <a:off x="1495806" y="23500080"/>
            <a:ext cx="8791194" cy="6001643"/>
          </a:xfrm>
          <a:prstGeom prst="rect">
            <a:avLst/>
          </a:prstGeom>
          <a:noFill/>
        </p:spPr>
        <p:txBody>
          <a:bodyPr wrap="square" rtlCol="0">
            <a:spAutoFit/>
          </a:bodyPr>
          <a:lstStyle/>
          <a:p>
            <a:pPr algn="just"/>
            <a:r>
              <a:rPr lang="en-US" sz="3200" dirty="0" smtClean="0"/>
              <a:t>The packet-forwarding layer is primarily charged with wrapping the device’s networking hardware, and obeying the rules it is given with regard to packet forwarding. It is designed to adhere to a standard protocol, similar to </a:t>
            </a:r>
            <a:r>
              <a:rPr lang="en-US" sz="3200" dirty="0" err="1" smtClean="0"/>
              <a:t>OpenFlow</a:t>
            </a:r>
            <a:r>
              <a:rPr lang="en-US" sz="3200" dirty="0" smtClean="0"/>
              <a:t>, which allows the network control software, via the network operating system, to modify the packet forwarding tables of various network nodes. While the complex decisions and controls are reserved for higher level abstractions, the packet forwarding software is in charge of ensuring that data is sent to its ultimate destination.</a:t>
            </a:r>
            <a:endParaRPr lang="en-US" sz="3200" dirty="0"/>
          </a:p>
        </p:txBody>
      </p:sp>
      <p:sp>
        <p:nvSpPr>
          <p:cNvPr id="108" name="TextBox 107"/>
          <p:cNvSpPr txBox="1"/>
          <p:nvPr/>
        </p:nvSpPr>
        <p:spPr>
          <a:xfrm>
            <a:off x="11147806" y="23500080"/>
            <a:ext cx="8791194" cy="7478970"/>
          </a:xfrm>
          <a:prstGeom prst="rect">
            <a:avLst/>
          </a:prstGeom>
          <a:noFill/>
        </p:spPr>
        <p:txBody>
          <a:bodyPr wrap="square" rtlCol="0">
            <a:spAutoFit/>
          </a:bodyPr>
          <a:lstStyle/>
          <a:p>
            <a:pPr algn="just"/>
            <a:r>
              <a:rPr lang="en-US" sz="3200" dirty="0" smtClean="0"/>
              <a:t>The network operating system is the central hub of the entire control structure. Running on each device, it sits between the packet forwarding layer, the control software, and 3</a:t>
            </a:r>
            <a:r>
              <a:rPr lang="en-US" sz="3200" baseline="30000" dirty="0" smtClean="0"/>
              <a:t>rd</a:t>
            </a:r>
            <a:r>
              <a:rPr lang="en-US" sz="3200" dirty="0" smtClean="0"/>
              <a:t> party applications. Its responsibilities include:</a:t>
            </a:r>
          </a:p>
          <a:p>
            <a:pPr algn="just">
              <a:buFont typeface="Arial" pitchFamily="34" charset="0"/>
              <a:buChar char="•"/>
            </a:pPr>
            <a:r>
              <a:rPr lang="en-US" sz="3200" dirty="0" smtClean="0"/>
              <a:t>Monitoring the state of the network</a:t>
            </a:r>
          </a:p>
          <a:p>
            <a:pPr algn="just">
              <a:buFont typeface="Arial" pitchFamily="34" charset="0"/>
              <a:buChar char="•"/>
            </a:pPr>
            <a:r>
              <a:rPr lang="en-US" sz="3200" dirty="0" smtClean="0"/>
              <a:t>Creating a map of the network, for detailed routing decisions</a:t>
            </a:r>
          </a:p>
          <a:p>
            <a:pPr algn="just">
              <a:buFont typeface="Arial" pitchFamily="34" charset="0"/>
              <a:buChar char="•"/>
            </a:pPr>
            <a:r>
              <a:rPr lang="en-US" sz="3200" dirty="0" smtClean="0"/>
              <a:t>Providing an interface for 3</a:t>
            </a:r>
            <a:r>
              <a:rPr lang="en-US" sz="3200" baseline="30000" dirty="0" smtClean="0"/>
              <a:t>rd</a:t>
            </a:r>
            <a:r>
              <a:rPr lang="en-US" sz="3200" dirty="0" smtClean="0"/>
              <a:t> party applications</a:t>
            </a:r>
          </a:p>
          <a:p>
            <a:pPr algn="just">
              <a:buFont typeface="Arial" pitchFamily="34" charset="0"/>
              <a:buChar char="•"/>
            </a:pPr>
            <a:r>
              <a:rPr lang="en-US" sz="3200" dirty="0" smtClean="0"/>
              <a:t>Maintaining virtual </a:t>
            </a:r>
            <a:r>
              <a:rPr lang="en-US" sz="3200" dirty="0" err="1" smtClean="0"/>
              <a:t>subnetworks</a:t>
            </a:r>
            <a:endParaRPr lang="en-US" sz="3200" dirty="0" smtClean="0"/>
          </a:p>
          <a:p>
            <a:pPr algn="just">
              <a:buFont typeface="Arial" pitchFamily="34" charset="0"/>
              <a:buChar char="•"/>
            </a:pPr>
            <a:r>
              <a:rPr lang="en-US" sz="3200" dirty="0" smtClean="0"/>
              <a:t>Supplying network information to the control software and to 3</a:t>
            </a:r>
            <a:r>
              <a:rPr lang="en-US" sz="3200" baseline="30000" dirty="0" smtClean="0"/>
              <a:t>rd</a:t>
            </a:r>
            <a:r>
              <a:rPr lang="en-US" sz="3200" dirty="0" smtClean="0"/>
              <a:t> party applications</a:t>
            </a:r>
          </a:p>
          <a:p>
            <a:pPr algn="just">
              <a:buFont typeface="Arial" pitchFamily="34" charset="0"/>
              <a:buChar char="•"/>
            </a:pPr>
            <a:r>
              <a:rPr lang="en-US" sz="3200" dirty="0" smtClean="0"/>
              <a:t>Possibly, it could be extended to automatically reroute data flows to bypass network congestion.</a:t>
            </a:r>
          </a:p>
          <a:p>
            <a:pPr algn="just">
              <a:buFont typeface="Arial" pitchFamily="34" charset="0"/>
              <a:buChar char="•"/>
            </a:pPr>
            <a:endParaRPr lang="en-US" sz="3200" dirty="0"/>
          </a:p>
        </p:txBody>
      </p:sp>
      <p:sp>
        <p:nvSpPr>
          <p:cNvPr id="109" name="TextBox 108"/>
          <p:cNvSpPr txBox="1"/>
          <p:nvPr/>
        </p:nvSpPr>
        <p:spPr>
          <a:xfrm>
            <a:off x="20799806" y="23500080"/>
            <a:ext cx="8791194" cy="6494085"/>
          </a:xfrm>
          <a:prstGeom prst="rect">
            <a:avLst/>
          </a:prstGeom>
          <a:noFill/>
        </p:spPr>
        <p:txBody>
          <a:bodyPr wrap="square" rtlCol="0">
            <a:spAutoFit/>
          </a:bodyPr>
          <a:lstStyle/>
          <a:p>
            <a:pPr algn="just"/>
            <a:r>
              <a:rPr lang="en-US" sz="3200" dirty="0" smtClean="0"/>
              <a:t>The control software is the brain of the network. This software is trusted to design the network’s routing algorithm, and create specific routing rules. The control software can accept specific rules from the end user, or create the entire routing scheme automatically. Because this software communicates with the network operating system over a well-defined protocol implemented with the Android Interface Definition Language, developers can implement their own control applications. Our implementation focused on network testing, exhibition, and direct user control. </a:t>
            </a:r>
            <a:endParaRPr lang="en-US" sz="3200" dirty="0"/>
          </a:p>
        </p:txBody>
      </p:sp>
      <p:sp>
        <p:nvSpPr>
          <p:cNvPr id="110" name="TextBox 109"/>
          <p:cNvSpPr txBox="1"/>
          <p:nvPr/>
        </p:nvSpPr>
        <p:spPr>
          <a:xfrm>
            <a:off x="30451806" y="23500080"/>
            <a:ext cx="8791194" cy="7478970"/>
          </a:xfrm>
          <a:prstGeom prst="rect">
            <a:avLst/>
          </a:prstGeom>
          <a:noFill/>
        </p:spPr>
        <p:txBody>
          <a:bodyPr wrap="square" rtlCol="0">
            <a:spAutoFit/>
          </a:bodyPr>
          <a:lstStyle/>
          <a:p>
            <a:pPr algn="just"/>
            <a:r>
              <a:rPr lang="en-US" sz="3200" dirty="0" smtClean="0"/>
              <a:t>3</a:t>
            </a:r>
            <a:r>
              <a:rPr lang="en-US" sz="3200" baseline="30000" dirty="0" smtClean="0"/>
              <a:t>rd</a:t>
            </a:r>
            <a:r>
              <a:rPr lang="en-US" sz="3200" dirty="0" smtClean="0"/>
              <a:t> party applications interface the software-defined control structure using a library we created. Once an application connects to the network, it joins a virtual network, managed by the network operating system. This virtual network is reserved for devices running the specific 3</a:t>
            </a:r>
            <a:r>
              <a:rPr lang="en-US" sz="3200" baseline="30000" dirty="0" smtClean="0"/>
              <a:t>rd</a:t>
            </a:r>
            <a:r>
              <a:rPr lang="en-US" sz="3200" dirty="0" smtClean="0"/>
              <a:t> party application, and makes it very easy for developers to find nearby users. To use the library, developers need only create a network connection object with  a virtual network name, application context, and some implementation of the callback interface to handle received data. They can then query the object for network information, and transmit data.</a:t>
            </a:r>
            <a:endParaRPr lang="en-US" sz="3200" dirty="0"/>
          </a:p>
        </p:txBody>
      </p:sp>
      <p:pic>
        <p:nvPicPr>
          <p:cNvPr id="113" name="Picture 112" descr="3.png"/>
          <p:cNvPicPr>
            <a:picLocks noChangeAspect="1"/>
          </p:cNvPicPr>
          <p:nvPr/>
        </p:nvPicPr>
        <p:blipFill>
          <a:blip r:embed="rId9" cstate="print"/>
          <a:stretch>
            <a:fillRect/>
          </a:stretch>
        </p:blipFill>
        <p:spPr>
          <a:xfrm>
            <a:off x="1676400" y="30861000"/>
            <a:ext cx="3063240" cy="5105400"/>
          </a:xfrm>
          <a:prstGeom prst="rect">
            <a:avLst/>
          </a:prstGeom>
        </p:spPr>
      </p:pic>
      <p:pic>
        <p:nvPicPr>
          <p:cNvPr id="114" name="Picture 113" descr="4.png"/>
          <p:cNvPicPr>
            <a:picLocks noChangeAspect="1"/>
          </p:cNvPicPr>
          <p:nvPr/>
        </p:nvPicPr>
        <p:blipFill>
          <a:blip r:embed="rId10" cstate="print"/>
          <a:stretch>
            <a:fillRect/>
          </a:stretch>
        </p:blipFill>
        <p:spPr>
          <a:xfrm>
            <a:off x="6607629" y="30861000"/>
            <a:ext cx="3063240" cy="5105400"/>
          </a:xfrm>
          <a:prstGeom prst="rect">
            <a:avLst/>
          </a:prstGeom>
        </p:spPr>
      </p:pic>
      <p:pic>
        <p:nvPicPr>
          <p:cNvPr id="115" name="Picture 114" descr="5.png"/>
          <p:cNvPicPr>
            <a:picLocks noChangeAspect="1"/>
          </p:cNvPicPr>
          <p:nvPr/>
        </p:nvPicPr>
        <p:blipFill>
          <a:blip r:embed="rId11" cstate="print"/>
          <a:stretch>
            <a:fillRect/>
          </a:stretch>
        </p:blipFill>
        <p:spPr>
          <a:xfrm>
            <a:off x="11538858" y="30861000"/>
            <a:ext cx="3063240" cy="5105400"/>
          </a:xfrm>
          <a:prstGeom prst="rect">
            <a:avLst/>
          </a:prstGeom>
        </p:spPr>
      </p:pic>
      <p:pic>
        <p:nvPicPr>
          <p:cNvPr id="116" name="Picture 115" descr="6.png"/>
          <p:cNvPicPr>
            <a:picLocks noChangeAspect="1"/>
          </p:cNvPicPr>
          <p:nvPr/>
        </p:nvPicPr>
        <p:blipFill>
          <a:blip r:embed="rId12" cstate="print"/>
          <a:stretch>
            <a:fillRect/>
          </a:stretch>
        </p:blipFill>
        <p:spPr>
          <a:xfrm>
            <a:off x="16470087" y="30861000"/>
            <a:ext cx="3063240" cy="5105400"/>
          </a:xfrm>
          <a:prstGeom prst="rect">
            <a:avLst/>
          </a:prstGeom>
        </p:spPr>
      </p:pic>
      <p:pic>
        <p:nvPicPr>
          <p:cNvPr id="117" name="Picture 116" descr="7.png"/>
          <p:cNvPicPr>
            <a:picLocks noChangeAspect="1"/>
          </p:cNvPicPr>
          <p:nvPr/>
        </p:nvPicPr>
        <p:blipFill>
          <a:blip r:embed="rId13" cstate="print"/>
          <a:stretch>
            <a:fillRect/>
          </a:stretch>
        </p:blipFill>
        <p:spPr>
          <a:xfrm>
            <a:off x="21401316" y="30861000"/>
            <a:ext cx="3063240" cy="5105400"/>
          </a:xfrm>
          <a:prstGeom prst="rect">
            <a:avLst/>
          </a:prstGeom>
        </p:spPr>
      </p:pic>
      <p:pic>
        <p:nvPicPr>
          <p:cNvPr id="119" name="Picture 118" descr="9.png"/>
          <p:cNvPicPr>
            <a:picLocks noChangeAspect="1"/>
          </p:cNvPicPr>
          <p:nvPr/>
        </p:nvPicPr>
        <p:blipFill>
          <a:blip r:embed="rId14" cstate="print"/>
          <a:stretch>
            <a:fillRect/>
          </a:stretch>
        </p:blipFill>
        <p:spPr>
          <a:xfrm>
            <a:off x="26332545" y="30861000"/>
            <a:ext cx="3063240" cy="5105400"/>
          </a:xfrm>
          <a:prstGeom prst="rect">
            <a:avLst/>
          </a:prstGeom>
        </p:spPr>
      </p:pic>
      <p:pic>
        <p:nvPicPr>
          <p:cNvPr id="120" name="Picture 119" descr="10.png"/>
          <p:cNvPicPr>
            <a:picLocks noChangeAspect="1"/>
          </p:cNvPicPr>
          <p:nvPr/>
        </p:nvPicPr>
        <p:blipFill>
          <a:blip r:embed="rId15" cstate="print"/>
          <a:stretch>
            <a:fillRect/>
          </a:stretch>
        </p:blipFill>
        <p:spPr>
          <a:xfrm>
            <a:off x="31263774" y="30861000"/>
            <a:ext cx="3063240" cy="5105400"/>
          </a:xfrm>
          <a:prstGeom prst="rect">
            <a:avLst/>
          </a:prstGeom>
        </p:spPr>
      </p:pic>
      <p:pic>
        <p:nvPicPr>
          <p:cNvPr id="121" name="Picture 120" descr="device-2012-07-23-230557.png"/>
          <p:cNvPicPr>
            <a:picLocks noChangeAspect="1"/>
          </p:cNvPicPr>
          <p:nvPr/>
        </p:nvPicPr>
        <p:blipFill>
          <a:blip r:embed="rId16" cstate="print"/>
          <a:stretch>
            <a:fillRect/>
          </a:stretch>
        </p:blipFill>
        <p:spPr>
          <a:xfrm>
            <a:off x="36195000" y="30861000"/>
            <a:ext cx="3063240" cy="5105400"/>
          </a:xfrm>
          <a:prstGeom prst="rect">
            <a:avLst/>
          </a:prstGeom>
        </p:spPr>
      </p:pic>
      <p:sp>
        <p:nvSpPr>
          <p:cNvPr id="122" name="TextBox 121"/>
          <p:cNvSpPr txBox="1"/>
          <p:nvPr/>
        </p:nvSpPr>
        <p:spPr>
          <a:xfrm>
            <a:off x="1676400" y="36042600"/>
            <a:ext cx="3048000" cy="584775"/>
          </a:xfrm>
          <a:prstGeom prst="rect">
            <a:avLst/>
          </a:prstGeom>
          <a:noFill/>
        </p:spPr>
        <p:txBody>
          <a:bodyPr wrap="square" rtlCol="0">
            <a:spAutoFit/>
          </a:bodyPr>
          <a:lstStyle/>
          <a:p>
            <a:pPr algn="ctr"/>
            <a:r>
              <a:rPr lang="en-US" sz="1600" dirty="0" smtClean="0"/>
              <a:t>Launching the software system via the control application</a:t>
            </a:r>
          </a:p>
        </p:txBody>
      </p:sp>
      <p:sp>
        <p:nvSpPr>
          <p:cNvPr id="123" name="TextBox 122"/>
          <p:cNvSpPr txBox="1"/>
          <p:nvPr/>
        </p:nvSpPr>
        <p:spPr>
          <a:xfrm>
            <a:off x="6629400" y="36042600"/>
            <a:ext cx="3048000" cy="584775"/>
          </a:xfrm>
          <a:prstGeom prst="rect">
            <a:avLst/>
          </a:prstGeom>
          <a:noFill/>
        </p:spPr>
        <p:txBody>
          <a:bodyPr wrap="square" rtlCol="0">
            <a:spAutoFit/>
          </a:bodyPr>
          <a:lstStyle/>
          <a:p>
            <a:pPr algn="ctr"/>
            <a:r>
              <a:rPr lang="en-US" sz="1600" dirty="0" smtClean="0"/>
              <a:t>Viewing the network map, and a list of network device names.</a:t>
            </a:r>
          </a:p>
        </p:txBody>
      </p:sp>
      <p:sp>
        <p:nvSpPr>
          <p:cNvPr id="124" name="TextBox 123"/>
          <p:cNvSpPr txBox="1"/>
          <p:nvPr/>
        </p:nvSpPr>
        <p:spPr>
          <a:xfrm>
            <a:off x="11506200" y="35966400"/>
            <a:ext cx="3048000" cy="830997"/>
          </a:xfrm>
          <a:prstGeom prst="rect">
            <a:avLst/>
          </a:prstGeom>
          <a:noFill/>
        </p:spPr>
        <p:txBody>
          <a:bodyPr wrap="square" rtlCol="0">
            <a:spAutoFit/>
          </a:bodyPr>
          <a:lstStyle/>
          <a:p>
            <a:pPr algn="ctr"/>
            <a:r>
              <a:rPr lang="en-US" sz="1600" dirty="0" smtClean="0"/>
              <a:t>Viewing the forwarding table for a network device, while receiving a route tracing packet</a:t>
            </a:r>
          </a:p>
        </p:txBody>
      </p:sp>
      <p:sp>
        <p:nvSpPr>
          <p:cNvPr id="125" name="TextBox 124"/>
          <p:cNvSpPr txBox="1"/>
          <p:nvPr/>
        </p:nvSpPr>
        <p:spPr>
          <a:xfrm>
            <a:off x="16459200" y="36042600"/>
            <a:ext cx="3048000" cy="584775"/>
          </a:xfrm>
          <a:prstGeom prst="rect">
            <a:avLst/>
          </a:prstGeom>
          <a:noFill/>
        </p:spPr>
        <p:txBody>
          <a:bodyPr wrap="square" rtlCol="0">
            <a:spAutoFit/>
          </a:bodyPr>
          <a:lstStyle/>
          <a:p>
            <a:pPr algn="ctr"/>
            <a:r>
              <a:rPr lang="en-US" sz="1600" dirty="0" smtClean="0"/>
              <a:t>Viewing the details of a forwarding table entry.</a:t>
            </a:r>
          </a:p>
        </p:txBody>
      </p:sp>
      <p:sp>
        <p:nvSpPr>
          <p:cNvPr id="126" name="TextBox 125"/>
          <p:cNvSpPr txBox="1"/>
          <p:nvPr/>
        </p:nvSpPr>
        <p:spPr>
          <a:xfrm>
            <a:off x="21412200" y="36042600"/>
            <a:ext cx="3048000" cy="584775"/>
          </a:xfrm>
          <a:prstGeom prst="rect">
            <a:avLst/>
          </a:prstGeom>
          <a:noFill/>
        </p:spPr>
        <p:txBody>
          <a:bodyPr wrap="square" rtlCol="0">
            <a:spAutoFit/>
          </a:bodyPr>
          <a:lstStyle/>
          <a:p>
            <a:pPr algn="ctr"/>
            <a:r>
              <a:rPr lang="en-US" sz="1600" dirty="0" smtClean="0"/>
              <a:t>Modifying a forwarding table entry</a:t>
            </a:r>
          </a:p>
        </p:txBody>
      </p:sp>
      <p:sp>
        <p:nvSpPr>
          <p:cNvPr id="127" name="TextBox 126"/>
          <p:cNvSpPr txBox="1"/>
          <p:nvPr/>
        </p:nvSpPr>
        <p:spPr>
          <a:xfrm>
            <a:off x="26212800" y="35966400"/>
            <a:ext cx="3352800" cy="830997"/>
          </a:xfrm>
          <a:prstGeom prst="rect">
            <a:avLst/>
          </a:prstGeom>
          <a:noFill/>
        </p:spPr>
        <p:txBody>
          <a:bodyPr wrap="square" rtlCol="0">
            <a:spAutoFit/>
          </a:bodyPr>
          <a:lstStyle/>
          <a:p>
            <a:pPr algn="ctr"/>
            <a:r>
              <a:rPr lang="en-US" sz="1600" dirty="0" smtClean="0"/>
              <a:t>Viewing the modified forwarding table, and receiving an affirmative route tracing packet</a:t>
            </a:r>
          </a:p>
        </p:txBody>
      </p:sp>
      <p:sp>
        <p:nvSpPr>
          <p:cNvPr id="128" name="TextBox 127"/>
          <p:cNvSpPr txBox="1"/>
          <p:nvPr/>
        </p:nvSpPr>
        <p:spPr>
          <a:xfrm>
            <a:off x="31165800" y="35966400"/>
            <a:ext cx="3352800" cy="830997"/>
          </a:xfrm>
          <a:prstGeom prst="rect">
            <a:avLst/>
          </a:prstGeom>
          <a:noFill/>
        </p:spPr>
        <p:txBody>
          <a:bodyPr wrap="square" rtlCol="0">
            <a:spAutoFit/>
          </a:bodyPr>
          <a:lstStyle/>
          <a:p>
            <a:pPr algn="ctr"/>
            <a:r>
              <a:rPr lang="en-US" sz="1600" dirty="0" smtClean="0"/>
              <a:t>Sending a route tracing packet, to test whether set rules are being adhered to.</a:t>
            </a:r>
          </a:p>
        </p:txBody>
      </p:sp>
      <p:sp>
        <p:nvSpPr>
          <p:cNvPr id="129" name="TextBox 128"/>
          <p:cNvSpPr txBox="1"/>
          <p:nvPr/>
        </p:nvSpPr>
        <p:spPr>
          <a:xfrm>
            <a:off x="36042600" y="35966400"/>
            <a:ext cx="3352800" cy="830997"/>
          </a:xfrm>
          <a:prstGeom prst="rect">
            <a:avLst/>
          </a:prstGeom>
          <a:noFill/>
        </p:spPr>
        <p:txBody>
          <a:bodyPr wrap="square" rtlCol="0">
            <a:spAutoFit/>
          </a:bodyPr>
          <a:lstStyle/>
          <a:p>
            <a:pPr algn="ctr"/>
            <a:r>
              <a:rPr lang="en-US" sz="1600" dirty="0" smtClean="0"/>
              <a:t>An example 3</a:t>
            </a:r>
            <a:r>
              <a:rPr lang="en-US" sz="1600" baseline="30000" dirty="0" smtClean="0"/>
              <a:t>rd</a:t>
            </a:r>
            <a:r>
              <a:rPr lang="en-US" sz="1600" dirty="0" smtClean="0"/>
              <a:t> party application, which sends and receives text messages.</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804</TotalTime>
  <Words>955</Words>
  <Application>Microsoft Office PowerPoint</Application>
  <PresentationFormat>Custom</PresentationFormat>
  <Paragraphs>60</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Flow</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Brandon</dc:creator>
  <cp:lastModifiedBy>Shang</cp:lastModifiedBy>
  <cp:revision>75</cp:revision>
  <dcterms:created xsi:type="dcterms:W3CDTF">2012-07-19T18:37:10Z</dcterms:created>
  <dcterms:modified xsi:type="dcterms:W3CDTF">2012-07-25T20:10:03Z</dcterms:modified>
</cp:coreProperties>
</file>