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17.xml" Type="http://schemas.openxmlformats.org/officeDocument/2006/relationships/slide" Id="rId22"/><Relationship Target="slides/slide8.xml" Type="http://schemas.openxmlformats.org/officeDocument/2006/relationships/slide" Id="rId13"/><Relationship Target="theme/theme1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brian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alice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Alice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y="685800" x="381175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Alice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y="685800" x="381175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Alice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Chandler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Chandler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Alice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Old people and technology, Why we want to implement this study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Brian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Brian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Brian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Brian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Why we chose our mobile application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Chandler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Chandler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Describe the graphs, the data and where it comes from?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Alice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media/image00.png" Type="http://schemas.openxmlformats.org/officeDocument/2006/relationships/image" Id="rId2"/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0" x="4724400"/>
            <a:ext cy="5140547" cx="3012140"/>
          </a:xfrm>
          <a:custGeom>
            <a:pathLst>
              <a:path w="3012141" extrusionOk="0" h="6854064">
                <a:moveTo>
                  <a:pt y="0" x="2623817"/>
                </a:moveTo>
                <a:lnTo>
                  <a:pt y="608783" x="2791741"/>
                </a:lnTo>
                <a:lnTo>
                  <a:pt y="1301537" x="1826176"/>
                </a:lnTo>
                <a:lnTo>
                  <a:pt y="2466623" x="2130539"/>
                </a:lnTo>
                <a:lnTo>
                  <a:pt y="3190866" x="1175470"/>
                </a:lnTo>
                <a:lnTo>
                  <a:pt y="4355952" x="1469337"/>
                </a:lnTo>
                <a:lnTo>
                  <a:pt y="5080194" x="493277"/>
                </a:lnTo>
                <a:lnTo>
                  <a:pt y="6255776" x="808135"/>
                </a:lnTo>
                <a:lnTo>
                  <a:pt y="6854064" x="0"/>
                </a:lnTo>
                <a:lnTo>
                  <a:pt y="6854064" x="388325"/>
                </a:lnTo>
                <a:lnTo>
                  <a:pt y="6308258" x="1007545"/>
                </a:lnTo>
                <a:lnTo>
                  <a:pt y="5122179" x="713678"/>
                </a:lnTo>
                <a:lnTo>
                  <a:pt y="4408433" x="1679242"/>
                </a:lnTo>
                <a:lnTo>
                  <a:pt y="3232851" x="1364384"/>
                </a:lnTo>
                <a:lnTo>
                  <a:pt y="2498112" x="2361435"/>
                </a:lnTo>
                <a:lnTo>
                  <a:pt y="1343522" x="2015091"/>
                </a:lnTo>
                <a:lnTo>
                  <a:pt y="608783" x="3012141"/>
                </a:lnTo>
                <a:lnTo>
                  <a:pt y="0" x="2833722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0" name="Shape 10"/>
          <p:cNvGrpSpPr/>
          <p:nvPr/>
        </p:nvGrpSpPr>
        <p:grpSpPr>
          <a:xfrm>
            <a:off y="0" x="4571999"/>
            <a:ext cy="5143499" cx="4546600"/>
            <a:chOff y="0" x="1447"/>
            <a:chExt cy="4319" cx="2863"/>
          </a:xfrm>
        </p:grpSpPr>
        <p:sp>
          <p:nvSpPr>
            <p:cNvPr id="11" name="Shape 11"/>
            <p:cNvSpPr/>
            <p:nvPr/>
          </p:nvSpPr>
          <p:spPr>
            <a:xfrm>
              <a:off y="0" x="1447"/>
              <a:ext cy="4319" cx="1885"/>
            </a:xfrm>
            <a:custGeom>
              <a:pathLst>
                <a:path w="1886" extrusionOk="0" h="4320">
                  <a:moveTo>
                    <a:pt y="0" x="1719"/>
                  </a:moveTo>
                  <a:lnTo>
                    <a:pt y="357" x="1813"/>
                  </a:lnTo>
                  <a:lnTo>
                    <a:pt y="805" x="1194"/>
                  </a:lnTo>
                  <a:lnTo>
                    <a:pt y="1544" x="1393"/>
                  </a:lnTo>
                  <a:lnTo>
                    <a:pt y="1991" x="777"/>
                  </a:lnTo>
                  <a:lnTo>
                    <a:pt y="2734" x="972"/>
                  </a:lnTo>
                  <a:lnTo>
                    <a:pt y="3178" x="355"/>
                  </a:lnTo>
                  <a:lnTo>
                    <a:pt y="3921" x="554"/>
                  </a:lnTo>
                  <a:lnTo>
                    <a:pt y="4320" x="0"/>
                  </a:lnTo>
                  <a:lnTo>
                    <a:pt y="4320" x="109"/>
                  </a:lnTo>
                  <a:lnTo>
                    <a:pt y="3948" x="623"/>
                  </a:lnTo>
                  <a:lnTo>
                    <a:pt y="3205" x="430"/>
                  </a:lnTo>
                  <a:lnTo>
                    <a:pt y="2761" x="1045"/>
                  </a:lnTo>
                  <a:lnTo>
                    <a:pt y="2018" x="850"/>
                  </a:lnTo>
                  <a:lnTo>
                    <a:pt y="1572" x="1468"/>
                  </a:lnTo>
                  <a:lnTo>
                    <a:pt y="830" x="1271"/>
                  </a:lnTo>
                  <a:lnTo>
                    <a:pt y="386" x="1886"/>
                  </a:lnTo>
                  <a:lnTo>
                    <a:pt y="0" x="1788"/>
                  </a:lnTo>
                  <a:lnTo>
                    <a:pt y="0" x="1719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y="0" x="1559"/>
              <a:ext cy="4319" cx="1978"/>
            </a:xfrm>
            <a:custGeom>
              <a:pathLst>
                <a:path w="1979" extrusionOk="0" h="4320">
                  <a:moveTo>
                    <a:pt y="0" x="1673"/>
                  </a:moveTo>
                  <a:lnTo>
                    <a:pt y="382" x="1777"/>
                  </a:lnTo>
                  <a:lnTo>
                    <a:pt y="830" x="1160"/>
                  </a:lnTo>
                  <a:lnTo>
                    <a:pt y="1570" x="1357"/>
                  </a:lnTo>
                  <a:lnTo>
                    <a:pt y="2016" x="743"/>
                  </a:lnTo>
                  <a:lnTo>
                    <a:pt y="2759" x="936"/>
                  </a:lnTo>
                  <a:lnTo>
                    <a:pt y="3204" x="319"/>
                  </a:lnTo>
                  <a:lnTo>
                    <a:pt y="3947" x="517"/>
                  </a:lnTo>
                  <a:lnTo>
                    <a:pt y="4320" x="0"/>
                  </a:lnTo>
                  <a:lnTo>
                    <a:pt y="4320" x="304"/>
                  </a:lnTo>
                  <a:lnTo>
                    <a:pt y="4025" x="717"/>
                  </a:lnTo>
                  <a:lnTo>
                    <a:pt y="3280" x="521"/>
                  </a:lnTo>
                  <a:lnTo>
                    <a:pt y="2836" x="1136"/>
                  </a:lnTo>
                  <a:lnTo>
                    <a:pt y="2093" x="941"/>
                  </a:lnTo>
                  <a:lnTo>
                    <a:pt y="1648" x="1559"/>
                  </a:lnTo>
                  <a:lnTo>
                    <a:pt y="905" x="1362"/>
                  </a:lnTo>
                  <a:lnTo>
                    <a:pt y="461" x="1979"/>
                  </a:lnTo>
                  <a:lnTo>
                    <a:pt y="0" x="1859"/>
                  </a:lnTo>
                  <a:lnTo>
                    <a:pt y="0" x="1673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y="0" x="2090"/>
              <a:ext cy="4319" cx="1805"/>
            </a:xfrm>
            <a:custGeom>
              <a:pathLst>
                <a:path w="1806" extrusionOk="0" h="4320">
                  <a:moveTo>
                    <a:pt y="0" x="1462"/>
                  </a:moveTo>
                  <a:lnTo>
                    <a:pt y="510" x="1604"/>
                  </a:lnTo>
                  <a:lnTo>
                    <a:pt y="958" x="987"/>
                  </a:lnTo>
                  <a:lnTo>
                    <a:pt y="1696" x="1183"/>
                  </a:lnTo>
                  <a:lnTo>
                    <a:pt y="2142" x="570"/>
                  </a:lnTo>
                  <a:lnTo>
                    <a:pt y="2885" x="764"/>
                  </a:lnTo>
                  <a:lnTo>
                    <a:pt y="3329" x="147"/>
                  </a:lnTo>
                  <a:lnTo>
                    <a:pt y="4072" x="344"/>
                  </a:lnTo>
                  <a:lnTo>
                    <a:pt y="4320" x="0"/>
                  </a:lnTo>
                  <a:lnTo>
                    <a:pt y="4320" x="304"/>
                  </a:lnTo>
                  <a:lnTo>
                    <a:pt y="4151" x="544"/>
                  </a:lnTo>
                  <a:lnTo>
                    <a:pt y="3406" x="349"/>
                  </a:lnTo>
                  <a:lnTo>
                    <a:pt y="2961" x="965"/>
                  </a:lnTo>
                  <a:lnTo>
                    <a:pt y="2220" x="768"/>
                  </a:lnTo>
                  <a:lnTo>
                    <a:pt y="1776" x="1385"/>
                  </a:lnTo>
                  <a:lnTo>
                    <a:pt y="1031" x="1189"/>
                  </a:lnTo>
                  <a:lnTo>
                    <a:pt y="586" x="1806"/>
                  </a:lnTo>
                  <a:lnTo>
                    <a:pt y="0" x="1647"/>
                  </a:lnTo>
                  <a:lnTo>
                    <a:pt y="0" x="1462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y="0" x="2463"/>
              <a:ext cy="4319" cx="1847"/>
            </a:xfrm>
            <a:custGeom>
              <a:pathLst>
                <a:path w="1848" extrusionOk="0" h="4320">
                  <a:moveTo>
                    <a:pt y="0" x="1311"/>
                  </a:moveTo>
                  <a:lnTo>
                    <a:pt y="606" x="1475"/>
                  </a:lnTo>
                  <a:lnTo>
                    <a:pt y="1055" x="856"/>
                  </a:lnTo>
                  <a:lnTo>
                    <a:pt y="1794" x="1054"/>
                  </a:lnTo>
                  <a:lnTo>
                    <a:pt y="2240" x="439"/>
                  </a:lnTo>
                  <a:lnTo>
                    <a:pt y="2981" x="634"/>
                  </a:lnTo>
                  <a:lnTo>
                    <a:pt y="3428" x="16"/>
                  </a:lnTo>
                  <a:lnTo>
                    <a:pt y="4169" x="215"/>
                  </a:lnTo>
                  <a:lnTo>
                    <a:pt y="4320" x="0"/>
                  </a:lnTo>
                  <a:lnTo>
                    <a:pt y="4320" x="570"/>
                  </a:lnTo>
                  <a:lnTo>
                    <a:pt y="4304" x="584"/>
                  </a:lnTo>
                  <a:lnTo>
                    <a:pt y="3570" x="391"/>
                  </a:lnTo>
                  <a:lnTo>
                    <a:pt y="3118" x="1005"/>
                  </a:lnTo>
                  <a:lnTo>
                    <a:pt y="2380" x="810"/>
                  </a:lnTo>
                  <a:lnTo>
                    <a:pt y="1936" x="1422"/>
                  </a:lnTo>
                  <a:lnTo>
                    <a:pt y="1193" x="1229"/>
                  </a:lnTo>
                  <a:lnTo>
                    <a:pt y="743" x="1848"/>
                  </a:lnTo>
                  <a:lnTo>
                    <a:pt y="0" x="1650"/>
                  </a:lnTo>
                  <a:lnTo>
                    <a:pt y="0" x="1311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5" name="Shape 15"/>
          <p:cNvSpPr txBox="1"/>
          <p:nvPr>
            <p:ph type="ctrTitle"/>
          </p:nvPr>
        </p:nvSpPr>
        <p:spPr>
          <a:xfrm>
            <a:off y="746438" x="685800"/>
            <a:ext cy="1158600" cx="52587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y="1986416" x="685800"/>
            <a:ext cy="772800" cx="52587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/>
          <p:nvPr/>
        </p:nvSpPr>
        <p:spPr>
          <a:xfrm rot="-5400000">
            <a:off y="2431398" x="6431898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" name="Shape 1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/>
          <p:nvPr/>
        </p:nvSpPr>
        <p:spPr>
          <a:xfrm rot="-5400000">
            <a:off y="2431398" x="6431898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/>
          <p:nvPr/>
        </p:nvSpPr>
        <p:spPr>
          <a:xfrm rot="-5400000">
            <a:off y="2431398" x="6431898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1800">
                <a:solidFill>
                  <a:schemeClr val="dk1"/>
                </a:solidFill>
              </a:defRPr>
            </a:lvl1pPr>
          </a:lstStyle>
          <a:p/>
        </p:txBody>
      </p:sp>
      <p:sp>
        <p:nvSpPr>
          <p:cNvPr id="31" name="Shape 31"/>
          <p:cNvSpPr/>
          <p:nvPr/>
        </p:nvSpPr>
        <p:spPr>
          <a:xfrm rot="10800000">
            <a:off y="0" x="7938258"/>
            <a:ext cy="3389922" cx="1205741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/>
          <p:nvPr/>
        </p:nvSpPr>
        <p:spPr>
          <a:xfrm rot="5400000">
            <a:off y="-1807795" x="1807794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/>
          <p:nvPr/>
        </p:nvSpPr>
        <p:spPr>
          <a:xfrm rot="-5400000">
            <a:off y="2431398" x="6431898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971550" x="1371600"/>
            <a:ext cy="514199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Garamond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828800" x="1371600"/>
            <a:ext cy="2286000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114300" marL="0">
              <a:lnSpc>
                <a:spcPct val="150000"/>
              </a:lnSpc>
              <a:spcBef>
                <a:spcPts val="360"/>
              </a:spcBef>
              <a:buClr>
                <a:schemeClr val="dk1"/>
              </a:buClr>
              <a:buFont typeface="Garamond"/>
              <a:buChar char="❖"/>
              <a:defRPr/>
            </a:lvl1pPr>
            <a:lvl2pPr algn="l" rtl="0" indent="-133350" marL="742950">
              <a:spcBef>
                <a:spcPts val="320"/>
              </a:spcBef>
              <a:buClr>
                <a:schemeClr val="dk1"/>
              </a:buClr>
              <a:buFont typeface="Garamond"/>
              <a:buChar char="•"/>
              <a:defRPr/>
            </a:lvl2pPr>
            <a:lvl3pPr algn="l" rtl="0" indent="-139700" marL="1143000">
              <a:spcBef>
                <a:spcPts val="280"/>
              </a:spcBef>
              <a:buClr>
                <a:schemeClr val="dk1"/>
              </a:buClr>
              <a:buFont typeface="Garamond"/>
              <a:buChar char="•"/>
              <a:defRPr/>
            </a:lvl3pPr>
            <a:lvl4pPr algn="l" rtl="0" indent="-139700" marL="1600200">
              <a:spcBef>
                <a:spcPts val="280"/>
              </a:spcBef>
              <a:buClr>
                <a:schemeClr val="dk1"/>
              </a:buClr>
              <a:buFont typeface="Garamond"/>
              <a:buChar char="•"/>
              <a:defRPr/>
            </a:lvl4pPr>
            <a:lvl5pPr algn="l" rtl="0" indent="-139700" marL="2057400">
              <a:spcBef>
                <a:spcPts val="280"/>
              </a:spcBef>
              <a:buClr>
                <a:schemeClr val="dk1"/>
              </a:buClr>
              <a:buFont typeface="Garamond"/>
              <a:buChar char="•"/>
              <a:defRPr/>
            </a:lvl5pPr>
            <a:lvl6pPr algn="l" rtl="0" indent="-139700" marL="2514600">
              <a:spcBef>
                <a:spcPts val="280"/>
              </a:spcBef>
              <a:buClr>
                <a:schemeClr val="dk1"/>
              </a:buClr>
              <a:buFont typeface="Garamond"/>
              <a:buChar char="•"/>
              <a:defRPr/>
            </a:lvl6pPr>
            <a:lvl7pPr algn="l" rtl="0" indent="-152400" marL="2971800">
              <a:spcBef>
                <a:spcPts val="240"/>
              </a:spcBef>
              <a:buClr>
                <a:schemeClr val="dk1"/>
              </a:buClr>
              <a:buFont typeface="Garamond"/>
              <a:buChar char="•"/>
              <a:defRPr/>
            </a:lvl7pPr>
            <a:lvl8pPr algn="l" rtl="0" indent="-152400" marL="3429000">
              <a:spcBef>
                <a:spcPts val="240"/>
              </a:spcBef>
              <a:buClr>
                <a:schemeClr val="dk1"/>
              </a:buClr>
              <a:buFont typeface="Garamond"/>
              <a:buChar char="•"/>
              <a:defRPr/>
            </a:lvl8pPr>
            <a:lvl9pPr algn="l" rtl="0" indent="-152400" marL="3886200">
              <a:spcBef>
                <a:spcPts val="240"/>
              </a:spcBef>
              <a:buClr>
                <a:schemeClr val="dk1"/>
              </a:buClr>
              <a:buFont typeface="Garamond"/>
              <a:buChar char="•"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0" type="dt"/>
          </p:nvPr>
        </p:nvSpPr>
        <p:spPr>
          <a:xfrm>
            <a:off y="4767262" x="304800"/>
            <a:ext cy="273900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1" type="ftr"/>
          </p:nvPr>
        </p:nvSpPr>
        <p:spPr>
          <a:xfrm>
            <a:off y="4767262" x="2971800"/>
            <a:ext cy="273900" cx="3200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y="4773167" x="6675120"/>
            <a:ext cy="273900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pic>
        <p:nvPicPr>
          <p:cNvPr id="41" name="Shape 41"/>
          <p:cNvPicPr preferRelativeResize="0"/>
          <p:nvPr/>
        </p:nvPicPr>
        <p:blipFill rotWithShape="1">
          <a:blip r:embed="rId2"/>
          <a:srcRect t="0" b="0" r="0" l="0"/>
          <a:stretch/>
        </p:blipFill>
        <p:spPr>
          <a:xfrm>
            <a:off y="1213866" x="0"/>
            <a:ext cy="699599" cx="914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8"/><Relationship Target="../slideLayouts/slideLayout7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/>
          <p:nvPr/>
        </p:nvSpPr>
        <p:spPr>
          <a:xfrm>
            <a:off y="1753577" x="0"/>
            <a:ext cy="3389922" cx="1205741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" name="Shape 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ctrTitle"/>
          </p:nvPr>
        </p:nvSpPr>
        <p:spPr>
          <a:xfrm>
            <a:off y="386375" x="194975"/>
            <a:ext cy="1935899" cx="64790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sz="4200" lang="en"/>
              <a:t>Multi-Layered Interfaces in Mobile Technologies:</a:t>
            </a:r>
          </a:p>
          <a:p>
            <a:pPr algn="ctr">
              <a:spcBef>
                <a:spcPts val="0"/>
              </a:spcBef>
              <a:buNone/>
            </a:pPr>
            <a:r>
              <a:rPr sz="4200" lang="en"/>
              <a:t>2 versus 3 Layers </a:t>
            </a:r>
          </a:p>
        </p:txBody>
      </p:sp>
      <p:sp>
        <p:nvSpPr>
          <p:cNvPr id="44" name="Shape 44"/>
          <p:cNvSpPr txBox="1"/>
          <p:nvPr>
            <p:ph idx="1" type="subTitle"/>
          </p:nvPr>
        </p:nvSpPr>
        <p:spPr>
          <a:xfrm>
            <a:off y="2322278" x="11422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sz="2500" lang="en"/>
              <a:t>Dr. Skubic</a:t>
            </a:r>
          </a:p>
          <a:p>
            <a:pPr rtl="0">
              <a:spcBef>
                <a:spcPts val="0"/>
              </a:spcBef>
              <a:buNone/>
            </a:pPr>
            <a:r>
              <a:rPr sz="2500" lang="en"/>
              <a:t>Moein Enayati</a:t>
            </a:r>
          </a:p>
          <a:p>
            <a:pPr rtl="0">
              <a:spcBef>
                <a:spcPts val="0"/>
              </a:spcBef>
              <a:buNone/>
            </a:pPr>
            <a:r>
              <a:rPr sz="2500" lang="en"/>
              <a:t>Brian On</a:t>
            </a:r>
          </a:p>
          <a:p>
            <a:pPr rtl="0">
              <a:spcBef>
                <a:spcPts val="0"/>
              </a:spcBef>
              <a:buNone/>
            </a:pPr>
            <a:r>
              <a:rPr sz="2500" lang="en"/>
              <a:t>Alice Wong</a:t>
            </a:r>
          </a:p>
          <a:p>
            <a:pPr>
              <a:spcBef>
                <a:spcPts val="0"/>
              </a:spcBef>
              <a:buNone/>
            </a:pPr>
            <a:r>
              <a:rPr sz="2500" lang="en"/>
              <a:t>Chandler Mendenhall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2800" lang="en"/>
              <a:t>Why Application that Delivers Health Report?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If application is too simple, creating a three-layer version of it would be redundant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Wanted experimental application to resemble complexity/functionality of existing applications for elderly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results more applicable to real world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Implementation: Step 2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Create two versions of application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2 Layer Version of Application</a:t>
            </a:r>
          </a:p>
          <a:p>
            <a:pPr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3 Layer Version of Application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 txBox="1"/>
          <p:nvPr/>
        </p:nvSpPr>
        <p:spPr>
          <a:xfrm>
            <a:off y="1399968" x="773450"/>
            <a:ext cy="1959599" cx="228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 txBox="1"/>
          <p:nvPr>
            <p:ph type="title"/>
          </p:nvPr>
        </p:nvSpPr>
        <p:spPr>
          <a:xfrm>
            <a:off y="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rPr lang="en"/>
              <a:t>Two Layer Division of App</a:t>
            </a:r>
          </a:p>
        </p:txBody>
      </p:sp>
      <p:pic>
        <p:nvPicPr>
          <p:cNvPr id="110" name="Shape 110"/>
          <p:cNvPicPr preferRelativeResize="0"/>
          <p:nvPr/>
        </p:nvPicPr>
        <p:blipFill rotWithShape="1">
          <a:blip r:embed="rId3"/>
          <a:srcRect t="0" b="0" r="0" l="13636"/>
          <a:stretch/>
        </p:blipFill>
        <p:spPr>
          <a:xfrm>
            <a:off y="857400" x="5084150"/>
            <a:ext cy="3868799" cx="3602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Shape 111"/>
          <p:cNvSpPr txBox="1"/>
          <p:nvPr/>
        </p:nvSpPr>
        <p:spPr>
          <a:xfrm>
            <a:off y="1038500" x="243025"/>
            <a:ext cy="3868800" cx="2626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indent="0" marL="0">
              <a:spcBef>
                <a:spcPts val="0"/>
              </a:spcBef>
              <a:buNone/>
            </a:pPr>
            <a:r>
              <a:rPr u="sng" b="1" sz="2000" lang="en">
                <a:latin typeface="Trebuchet MS"/>
                <a:ea typeface="Trebuchet MS"/>
                <a:cs typeface="Trebuchet MS"/>
                <a:sym typeface="Trebuchet MS"/>
              </a:rPr>
              <a:t>Extra Features:</a:t>
            </a:r>
          </a:p>
          <a:p>
            <a:pPr rtl="0" lvl="0" indent="-349250" marL="457200">
              <a:spcBef>
                <a:spcPts val="0"/>
              </a:spcBef>
              <a:buClr>
                <a:srgbClr val="A61C00"/>
              </a:buClr>
              <a:buSzPct val="100000"/>
              <a:buFont typeface="Trebuchet MS"/>
              <a:buChar char="●"/>
            </a:pPr>
            <a:r>
              <a:rPr sz="1900" lang="en">
                <a:solidFill>
                  <a:srgbClr val="A61C00"/>
                </a:solidFill>
                <a:latin typeface="Trebuchet MS"/>
                <a:ea typeface="Trebuchet MS"/>
                <a:cs typeface="Trebuchet MS"/>
                <a:sym typeface="Trebuchet MS"/>
              </a:rPr>
              <a:t>Switch between graph types to view same data</a:t>
            </a:r>
          </a:p>
          <a:p>
            <a:pPr rtl="0" lvl="0" indent="-349250" marL="457200">
              <a:spcBef>
                <a:spcPts val="0"/>
              </a:spcBef>
              <a:buClr>
                <a:srgbClr val="A61C00"/>
              </a:buClr>
              <a:buSzPct val="100000"/>
              <a:buFont typeface="Trebuchet MS"/>
              <a:buChar char="●"/>
            </a:pPr>
            <a:r>
              <a:rPr sz="1900" lang="en">
                <a:solidFill>
                  <a:srgbClr val="A61C00"/>
                </a:solidFill>
                <a:latin typeface="Trebuchet MS"/>
                <a:ea typeface="Trebuchet MS"/>
                <a:cs typeface="Trebuchet MS"/>
                <a:sym typeface="Trebuchet MS"/>
              </a:rPr>
              <a:t>Tooltip for x, y coordinates of selected data point</a:t>
            </a:r>
          </a:p>
          <a:p>
            <a:pPr rtl="0" lvl="0" indent="-349250" marL="457200">
              <a:spcBef>
                <a:spcPts val="0"/>
              </a:spcBef>
              <a:buClr>
                <a:srgbClr val="A61C00"/>
              </a:buClr>
              <a:buSzPct val="100000"/>
              <a:buFont typeface="Trebuchet MS"/>
              <a:buChar char="●"/>
            </a:pPr>
            <a:r>
              <a:rPr sz="1900" lang="en">
                <a:solidFill>
                  <a:srgbClr val="A61C00"/>
                </a:solidFill>
                <a:latin typeface="Trebuchet MS"/>
                <a:ea typeface="Trebuchet MS"/>
                <a:cs typeface="Trebuchet MS"/>
                <a:sym typeface="Trebuchet MS"/>
              </a:rPr>
              <a:t>Notification on homepage of data updates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00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2" name="Shape 112"/>
          <p:cNvSpPr txBox="1"/>
          <p:nvPr/>
        </p:nvSpPr>
        <p:spPr>
          <a:xfrm>
            <a:off y="1316925" x="2581700"/>
            <a:ext cy="457200" cx="228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9250" marL="457200">
              <a:spcBef>
                <a:spcPts val="0"/>
              </a:spcBef>
              <a:buClr>
                <a:srgbClr val="A61C00"/>
              </a:buClr>
              <a:buSzPct val="100000"/>
              <a:buFont typeface="Trebuchet MS"/>
              <a:buChar char="●"/>
            </a:pPr>
            <a:r>
              <a:rPr sz="1900" lang="en">
                <a:solidFill>
                  <a:srgbClr val="A61C00"/>
                </a:solidFill>
                <a:latin typeface="Trebuchet MS"/>
                <a:ea typeface="Trebuchet MS"/>
                <a:cs typeface="Trebuchet MS"/>
                <a:sym typeface="Trebuchet MS"/>
              </a:rPr>
              <a:t>Customizability of home page</a:t>
            </a:r>
          </a:p>
          <a:p>
            <a:pPr rtl="0" lvl="0" indent="-349250" marL="457200">
              <a:spcBef>
                <a:spcPts val="0"/>
              </a:spcBef>
              <a:buClr>
                <a:srgbClr val="A61C00"/>
              </a:buClr>
              <a:buSzPct val="100000"/>
              <a:buFont typeface="Trebuchet MS"/>
              <a:buChar char="●"/>
            </a:pPr>
            <a:r>
              <a:rPr sz="1900" lang="en">
                <a:solidFill>
                  <a:srgbClr val="A61C00"/>
                </a:solidFill>
                <a:latin typeface="Trebuchet MS"/>
                <a:ea typeface="Trebuchet MS"/>
                <a:cs typeface="Trebuchet MS"/>
                <a:sym typeface="Trebuchet MS"/>
              </a:rPr>
              <a:t>Simultaneous display of different chart types for given data 	</a:t>
            </a:r>
          </a:p>
          <a:p>
            <a:pPr rtl="0" lvl="0" indent="-349250" marL="457200">
              <a:spcBef>
                <a:spcPts val="0"/>
              </a:spcBef>
              <a:buClr>
                <a:srgbClr val="A61C00"/>
              </a:buClr>
              <a:buSzPct val="100000"/>
              <a:buFont typeface="Trebuchet MS"/>
              <a:buChar char="●"/>
            </a:pPr>
            <a:r>
              <a:rPr sz="1900" lang="en">
                <a:solidFill>
                  <a:srgbClr val="A61C00"/>
                </a:solidFill>
                <a:latin typeface="Trebuchet MS"/>
                <a:ea typeface="Trebuchet MS"/>
                <a:cs typeface="Trebuchet MS"/>
                <a:sym typeface="Trebuchet MS"/>
              </a:rPr>
              <a:t>Zoom-in capabilities</a:t>
            </a:r>
          </a:p>
          <a:p>
            <a:pPr rtl="0" lvl="0" indent="-349250" marL="457200">
              <a:spcBef>
                <a:spcPts val="0"/>
              </a:spcBef>
              <a:buClr>
                <a:srgbClr val="A61C00"/>
              </a:buClr>
              <a:buSzPct val="100000"/>
              <a:buFont typeface="Trebuchet MS"/>
              <a:buChar char="●"/>
            </a:pPr>
            <a:r>
              <a:rPr sz="1900" lang="en">
                <a:solidFill>
                  <a:srgbClr val="A61C00"/>
                </a:solidFill>
                <a:latin typeface="Trebuchet MS"/>
                <a:ea typeface="Trebuchet MS"/>
                <a:cs typeface="Trebuchet MS"/>
                <a:sym typeface="Trebuchet MS"/>
              </a:rPr>
              <a:t>Min/max data point search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 txBox="1"/>
          <p:nvPr/>
        </p:nvSpPr>
        <p:spPr>
          <a:xfrm>
            <a:off y="1399968" x="773450"/>
            <a:ext cy="1959599" cx="228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 txBox="1"/>
          <p:nvPr>
            <p:ph type="title"/>
          </p:nvPr>
        </p:nvSpPr>
        <p:spPr>
          <a:xfrm>
            <a:off y="10660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Three Layer Division of App</a:t>
            </a:r>
          </a:p>
        </p:txBody>
      </p:sp>
      <p:pic>
        <p:nvPicPr>
          <p:cNvPr id="119" name="Shape 119"/>
          <p:cNvPicPr preferRelativeResize="0"/>
          <p:nvPr/>
        </p:nvPicPr>
        <p:blipFill rotWithShape="1">
          <a:blip r:embed="rId3"/>
          <a:srcRect t="0" b="0" r="0" l="14719"/>
          <a:stretch/>
        </p:blipFill>
        <p:spPr>
          <a:xfrm>
            <a:off y="1075687" x="5582425"/>
            <a:ext cy="3623925" cx="3332124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/>
        </p:nvSpPr>
        <p:spPr>
          <a:xfrm>
            <a:off y="953237" x="0"/>
            <a:ext cy="3868800" cx="3183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u="sng" sz="2400" lang="en">
                <a:latin typeface="Calibri"/>
                <a:ea typeface="Calibri"/>
                <a:cs typeface="Calibri"/>
                <a:sym typeface="Calibri"/>
              </a:rPr>
              <a:t>Extra Features:</a:t>
            </a:r>
          </a:p>
          <a:p>
            <a:pPr rtl="0" lvl="0" indent="-34925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sz="1900" lang="en"/>
              <a:t>Tooltip for x, y coordinates of selected data point</a:t>
            </a:r>
            <a:r>
              <a:rPr b="1" sz="1900" lang="en"/>
              <a:t> </a:t>
            </a:r>
          </a:p>
          <a:p>
            <a:pPr rtl="0" lvl="0" indent="-34925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sz="1900" lang="en"/>
              <a:t>Notification on homepage of data updates</a:t>
            </a:r>
          </a:p>
          <a:p>
            <a:pPr rtl="0" lvl="0" indent="-349250" marL="457200">
              <a:spcBef>
                <a:spcPts val="0"/>
              </a:spcBef>
              <a:buClr>
                <a:srgbClr val="980000"/>
              </a:buClr>
              <a:buSzPct val="100000"/>
              <a:buFont typeface="Arial"/>
              <a:buChar char="●"/>
            </a:pPr>
            <a:r>
              <a:rPr sz="1900" lang="en">
                <a:solidFill>
                  <a:srgbClr val="980000"/>
                </a:solidFill>
              </a:rPr>
              <a:t>Switch between graph types to view same data</a:t>
            </a:r>
          </a:p>
          <a:p>
            <a:pPr rtl="0" lvl="0" indent="-349250" marL="457200">
              <a:spcBef>
                <a:spcPts val="0"/>
              </a:spcBef>
              <a:buClr>
                <a:srgbClr val="980000"/>
              </a:buClr>
              <a:buSzPct val="100000"/>
              <a:buFont typeface="Arial"/>
              <a:buChar char="●"/>
            </a:pPr>
            <a:r>
              <a:rPr sz="1900" lang="en">
                <a:solidFill>
                  <a:srgbClr val="980000"/>
                </a:solidFill>
              </a:rPr>
              <a:t>Simultaneous display of different chart types for given data </a:t>
            </a:r>
            <a:r>
              <a:rPr sz="1900" lang="en">
                <a:solidFill>
                  <a:srgbClr val="EA9999"/>
                </a:solidFill>
              </a:rPr>
              <a:t> 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y="1314625" x="2962700"/>
            <a:ext cy="457200" cx="228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9250" marL="457200">
              <a:spcBef>
                <a:spcPts val="0"/>
              </a:spcBef>
              <a:buClr>
                <a:srgbClr val="274E13"/>
              </a:buClr>
              <a:buSzPct val="100000"/>
              <a:buFont typeface="Arial"/>
              <a:buChar char="●"/>
            </a:pPr>
            <a:r>
              <a:rPr sz="1900" lang="en">
                <a:solidFill>
                  <a:srgbClr val="274E13"/>
                </a:solidFill>
              </a:rPr>
              <a:t>Customizability of home page           </a:t>
            </a:r>
          </a:p>
          <a:p>
            <a:pPr rtl="0" lvl="0" indent="-349250" marL="457200">
              <a:spcBef>
                <a:spcPts val="0"/>
              </a:spcBef>
              <a:buClr>
                <a:srgbClr val="274E13"/>
              </a:buClr>
              <a:buSzPct val="100000"/>
              <a:buFont typeface="Arial"/>
              <a:buChar char="●"/>
            </a:pPr>
            <a:r>
              <a:rPr sz="1900" lang="en">
                <a:solidFill>
                  <a:srgbClr val="274E13"/>
                </a:solidFill>
              </a:rPr>
              <a:t>Zoom-in capabilities</a:t>
            </a:r>
          </a:p>
          <a:p>
            <a:pPr rtl="0" lvl="0" indent="-349250" marL="457200">
              <a:spcBef>
                <a:spcPts val="0"/>
              </a:spcBef>
              <a:buClr>
                <a:srgbClr val="274E13"/>
              </a:buClr>
              <a:buSzPct val="100000"/>
              <a:buFont typeface="Arial"/>
              <a:buChar char="●"/>
            </a:pPr>
            <a:r>
              <a:rPr sz="1900" lang="en">
                <a:solidFill>
                  <a:srgbClr val="274E13"/>
                </a:solidFill>
              </a:rPr>
              <a:t>Min/max data point search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6AA84F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Study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1063375" x="914400"/>
            <a:ext cy="37256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Plan to perform a study at TigerPlace using 14 to 25 residents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Randomly assign participants to one of two groups</a:t>
            </a:r>
          </a:p>
          <a:p>
            <a:pPr rtl="0" lvl="1" indent="-381000" marL="91440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400" lang="en"/>
              <a:t>One group uses two-layer version</a:t>
            </a:r>
          </a:p>
          <a:p>
            <a:pPr rtl="0" lvl="1" indent="-381000" marL="91440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400" lang="en"/>
              <a:t>Other group uses three-layer version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Ask each group to complete tasks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y="1200150" x="457200"/>
            <a:ext cy="3725699" cx="80165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Objective data: the time it takes to complete specified tasks given and amount of (extra) steps taken</a:t>
            </a:r>
          </a:p>
          <a:p>
            <a:pPr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Subjective data: rating how they felt about completing the task, the application and what improvements they would like to see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Timeline and Goals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y="1063375" x="9144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>
                <a:latin typeface="Calibri"/>
                <a:ea typeface="Calibri"/>
                <a:cs typeface="Calibri"/>
                <a:sym typeface="Calibri"/>
              </a:rPr>
              <a:t>Divide application into layers &amp; style (July 7)</a:t>
            </a:r>
          </a:p>
          <a:p>
            <a:pPr rtl="0"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>
                <a:latin typeface="Calibri"/>
                <a:ea typeface="Calibri"/>
                <a:cs typeface="Calibri"/>
                <a:sym typeface="Calibri"/>
              </a:rPr>
              <a:t>Create survey/design study (July 7)</a:t>
            </a:r>
          </a:p>
          <a:p>
            <a:pPr rtl="0"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>
                <a:latin typeface="Calibri"/>
                <a:ea typeface="Calibri"/>
                <a:cs typeface="Calibri"/>
                <a:sym typeface="Calibri"/>
              </a:rPr>
              <a:t>Become IRB certified (July 9)</a:t>
            </a:r>
          </a:p>
          <a:p>
            <a:pPr rtl="0"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>
                <a:latin typeface="Calibri"/>
                <a:ea typeface="Calibri"/>
                <a:cs typeface="Calibri"/>
                <a:sym typeface="Calibri"/>
              </a:rPr>
              <a:t>Perform study &amp; survey subjects (July 11) </a:t>
            </a:r>
          </a:p>
          <a:p>
            <a:pPr rtl="0"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>
                <a:latin typeface="Calibri"/>
                <a:ea typeface="Calibri"/>
                <a:cs typeface="Calibri"/>
                <a:sym typeface="Calibri"/>
              </a:rPr>
              <a:t>Analyze data &amp; write paper (July 31)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y="2143050" x="2738250"/>
            <a:ext cy="857400" cx="36674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Questions?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Roadmap of Presentation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1001250" x="100385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735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500" lang="en"/>
              <a:t>Project Overview</a:t>
            </a:r>
          </a:p>
          <a:p>
            <a:pPr rtl="0" lvl="1" indent="-38735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500" lang="en"/>
              <a:t>Multi-Layered Interfaces</a:t>
            </a:r>
          </a:p>
          <a:p>
            <a:pPr rtl="0" lvl="1" indent="-38735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500" lang="en"/>
              <a:t>Related work</a:t>
            </a:r>
          </a:p>
          <a:p>
            <a:pPr rtl="0" lvl="1" indent="-38735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500" lang="en"/>
              <a:t>Research Question</a:t>
            </a:r>
          </a:p>
          <a:p>
            <a:pPr rtl="0" lvl="0" indent="-38735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500" lang="en"/>
              <a:t>Implementation</a:t>
            </a:r>
          </a:p>
          <a:p>
            <a:pPr rtl="0" lvl="1" indent="-38735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500" lang="en"/>
              <a:t>Demo</a:t>
            </a:r>
          </a:p>
          <a:p>
            <a:pPr rtl="0" lvl="0" indent="-38735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500" lang="en"/>
              <a:t>Study</a:t>
            </a:r>
          </a:p>
          <a:p>
            <a:pPr rtl="0" lvl="1" indent="-38735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500" lang="en"/>
              <a:t>Results</a:t>
            </a:r>
          </a:p>
          <a:p>
            <a:pPr rtl="0" lvl="0" indent="-38735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500" lang="en"/>
              <a:t>Timeline and Goals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y="37275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Project Overview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1230150" x="655975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/>
              <a:t>Mobile health applications have the potential to improve the lives of older adults</a:t>
            </a:r>
          </a:p>
          <a:p>
            <a:pPr rtl="0"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/>
              <a:t>Problem: Elderly tend to experience more difficulties learning to use mobile phones + applications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300" lang="en"/>
              <a:t>One Solution: Multi-Layered Interfaces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/>
              <a:t>Separate application into multiple layers of increasing complexity and functionality</a:t>
            </a:r>
          </a:p>
          <a:p>
            <a:pPr rtl="0"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/>
              <a:t>Start user on most simplified, base layer</a:t>
            </a:r>
          </a:p>
          <a:p>
            <a:pPr lvl="0" indent="-431800" marL="457200">
              <a:spcBef>
                <a:spcPts val="64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200" lang="en"/>
              <a:t>Transition user to increasingly complex layers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Related Work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963975" x="777725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“Multi-Layered Interfaces to Improve Older Adults’ Initial Learnability of Mobile Applications” -September 2010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“Which chart or graph is right for you?”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2500" lang="en"/>
              <a:t>“Multi-Layered Interfaces to Improve Older Adults’ Initial Learnability of Mobile Applications”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Multi-Layered interfaces helped participants master basic tasks on a mobile address book application</a:t>
            </a:r>
          </a:p>
          <a:p>
            <a:pPr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Multi-Layered interfaces helped participants retain learned skills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Research Question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1063375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Extends aforementioned paper’s research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What is more efficacious -- 2 or 3 layers of functional division?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Hypothesis: 3 layers helps older adults learn to use mobile technologies more because it parses the application into manageable chunks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Implementation: Step 1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Design mobile, web-based application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Has four charts/graphs that displays different health-related data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Time in bed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Pulse rate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Frequency of bathroom visits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Motion hits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y="169552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Demo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