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7" r:id="rId3"/>
    <p:sldId id="259" r:id="rId4"/>
    <p:sldId id="308" r:id="rId5"/>
    <p:sldId id="270" r:id="rId6"/>
    <p:sldId id="309" r:id="rId7"/>
    <p:sldId id="265" r:id="rId8"/>
    <p:sldId id="267" r:id="rId9"/>
    <p:sldId id="263" r:id="rId10"/>
    <p:sldId id="304" r:id="rId11"/>
    <p:sldId id="266" r:id="rId12"/>
    <p:sldId id="310" r:id="rId13"/>
    <p:sldId id="272" r:id="rId14"/>
    <p:sldId id="289" r:id="rId15"/>
    <p:sldId id="300" r:id="rId16"/>
    <p:sldId id="278" r:id="rId17"/>
    <p:sldId id="292" r:id="rId18"/>
    <p:sldId id="293" r:id="rId19"/>
    <p:sldId id="294" r:id="rId20"/>
    <p:sldId id="279" r:id="rId21"/>
    <p:sldId id="311" r:id="rId22"/>
    <p:sldId id="307" r:id="rId23"/>
    <p:sldId id="276" r:id="rId24"/>
    <p:sldId id="285" r:id="rId25"/>
    <p:sldId id="306" r:id="rId26"/>
    <p:sldId id="312" r:id="rId27"/>
    <p:sldId id="305" r:id="rId28"/>
    <p:sldId id="313" r:id="rId29"/>
    <p:sldId id="302" r:id="rId30"/>
    <p:sldId id="314" r:id="rId31"/>
    <p:sldId id="277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65" d="100"/>
          <a:sy n="65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ie\Desktop\Membership+EV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ie\Desktop\Membership+EV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ie\Desktop\Membership+PCC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ie\Desktop\Membership+PCC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College Membership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Sheet1!$A$3:$A$18</c:f>
              <c:strCache>
                <c:ptCount val="16"/>
                <c:pt idx="0">
                  <c:v>A&amp;S </c:v>
                </c:pt>
                <c:pt idx="1">
                  <c:v>BUS </c:v>
                </c:pt>
                <c:pt idx="2">
                  <c:v>CAFNR </c:v>
                </c:pt>
                <c:pt idx="3">
                  <c:v>EDUC </c:v>
                </c:pt>
                <c:pt idx="4">
                  <c:v>ENGR </c:v>
                </c:pt>
                <c:pt idx="5">
                  <c:v>GRAD </c:v>
                </c:pt>
                <c:pt idx="6">
                  <c:v>HES </c:v>
                </c:pt>
                <c:pt idx="7">
                  <c:v>HP </c:v>
                </c:pt>
                <c:pt idx="8">
                  <c:v>JOURN </c:v>
                </c:pt>
                <c:pt idx="9">
                  <c:v>LAW </c:v>
                </c:pt>
                <c:pt idx="10">
                  <c:v>MED </c:v>
                </c:pt>
                <c:pt idx="11">
                  <c:v>NURS </c:v>
                </c:pt>
                <c:pt idx="12">
                  <c:v>PROVOST </c:v>
                </c:pt>
                <c:pt idx="13">
                  <c:v>PUBAF </c:v>
                </c:pt>
                <c:pt idx="14">
                  <c:v>SHP </c:v>
                </c:pt>
                <c:pt idx="15">
                  <c:v>VETM </c:v>
                </c:pt>
              </c:strCache>
            </c:str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35.862068965500001</c:v>
                </c:pt>
                <c:pt idx="1">
                  <c:v>5.8620689655199998</c:v>
                </c:pt>
                <c:pt idx="2">
                  <c:v>5.5172413793099997</c:v>
                </c:pt>
                <c:pt idx="3">
                  <c:v>11.724137931</c:v>
                </c:pt>
                <c:pt idx="4">
                  <c:v>9.6551724137899999</c:v>
                </c:pt>
                <c:pt idx="5">
                  <c:v>13.448275862099999</c:v>
                </c:pt>
                <c:pt idx="6">
                  <c:v>5.1724137930999996</c:v>
                </c:pt>
                <c:pt idx="7">
                  <c:v>0.34482758620699999</c:v>
                </c:pt>
                <c:pt idx="8">
                  <c:v>6.2068965517199999</c:v>
                </c:pt>
                <c:pt idx="9">
                  <c:v>0</c:v>
                </c:pt>
                <c:pt idx="10">
                  <c:v>0.34482758620699999</c:v>
                </c:pt>
                <c:pt idx="11">
                  <c:v>1.0344827586200001</c:v>
                </c:pt>
                <c:pt idx="12">
                  <c:v>0</c:v>
                </c:pt>
                <c:pt idx="13">
                  <c:v>1.3793103448299999</c:v>
                </c:pt>
                <c:pt idx="14">
                  <c:v>1.3793103448299999</c:v>
                </c:pt>
                <c:pt idx="15">
                  <c:v>2.0689655172400001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EVC</a:t>
            </a:r>
            <a:r>
              <a:rPr lang="en-US" baseline="0"/>
              <a:t> Top 20%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2"/>
              <c:layout>
                <c:manualLayout>
                  <c:x val="1.7341097525009657E-2"/>
                  <c:y val="-3.64872798210928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2.1567164823720026E-2"/>
                  <c:y val="-5.06794108308263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6.8336948889851395E-2"/>
                  <c:y val="-2.98279457887607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Sheet1!$A$22:$A$37</c:f>
              <c:strCache>
                <c:ptCount val="16"/>
                <c:pt idx="0">
                  <c:v>A&amp;S </c:v>
                </c:pt>
                <c:pt idx="1">
                  <c:v>BUS </c:v>
                </c:pt>
                <c:pt idx="2">
                  <c:v>CAFNR </c:v>
                </c:pt>
                <c:pt idx="3">
                  <c:v>EDUC </c:v>
                </c:pt>
                <c:pt idx="4">
                  <c:v>ENGR </c:v>
                </c:pt>
                <c:pt idx="5">
                  <c:v>GRAD </c:v>
                </c:pt>
                <c:pt idx="6">
                  <c:v>HES </c:v>
                </c:pt>
                <c:pt idx="7">
                  <c:v>HP </c:v>
                </c:pt>
                <c:pt idx="8">
                  <c:v>JOURN </c:v>
                </c:pt>
                <c:pt idx="9">
                  <c:v>LAW </c:v>
                </c:pt>
                <c:pt idx="10">
                  <c:v>MED </c:v>
                </c:pt>
                <c:pt idx="11">
                  <c:v>NURS </c:v>
                </c:pt>
                <c:pt idx="12">
                  <c:v>PROVOST </c:v>
                </c:pt>
                <c:pt idx="13">
                  <c:v>PUBAF </c:v>
                </c:pt>
                <c:pt idx="14">
                  <c:v>SHP </c:v>
                </c:pt>
                <c:pt idx="15">
                  <c:v>VETM </c:v>
                </c:pt>
              </c:strCache>
            </c:strRef>
          </c:cat>
          <c:val>
            <c:numRef>
              <c:f>Sheet1!$B$22:$B$37</c:f>
              <c:numCache>
                <c:formatCode>General</c:formatCode>
                <c:ptCount val="16"/>
                <c:pt idx="0">
                  <c:v>24.137931034499999</c:v>
                </c:pt>
                <c:pt idx="1">
                  <c:v>6.8965517241400001</c:v>
                </c:pt>
                <c:pt idx="2">
                  <c:v>12.068965517200001</c:v>
                </c:pt>
                <c:pt idx="3">
                  <c:v>27.5862068966</c:v>
                </c:pt>
                <c:pt idx="4">
                  <c:v>8.6206896551700005</c:v>
                </c:pt>
                <c:pt idx="5">
                  <c:v>10.344827586199999</c:v>
                </c:pt>
                <c:pt idx="6">
                  <c:v>3.44827586207</c:v>
                </c:pt>
                <c:pt idx="7">
                  <c:v>1.72413793103</c:v>
                </c:pt>
                <c:pt idx="8">
                  <c:v>1.72413793103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3.44827586207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College Membership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4"/>
              <c:layout>
                <c:manualLayout>
                  <c:x val="-3.3209441908618968E-3"/>
                  <c:y val="-3.07253939863261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2.7085824427094708E-3"/>
                  <c:y val="-2.606026237581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Sheet1!$A$3:$A$18</c:f>
              <c:strCache>
                <c:ptCount val="16"/>
                <c:pt idx="0">
                  <c:v>A&amp;S </c:v>
                </c:pt>
                <c:pt idx="1">
                  <c:v>BUS </c:v>
                </c:pt>
                <c:pt idx="2">
                  <c:v>CAFNR </c:v>
                </c:pt>
                <c:pt idx="3">
                  <c:v>EDUC </c:v>
                </c:pt>
                <c:pt idx="4">
                  <c:v>ENGR </c:v>
                </c:pt>
                <c:pt idx="5">
                  <c:v>GRAD </c:v>
                </c:pt>
                <c:pt idx="6">
                  <c:v>HES </c:v>
                </c:pt>
                <c:pt idx="7">
                  <c:v>HP </c:v>
                </c:pt>
                <c:pt idx="8">
                  <c:v>JOURN </c:v>
                </c:pt>
                <c:pt idx="9">
                  <c:v>LAW </c:v>
                </c:pt>
                <c:pt idx="10">
                  <c:v>MED </c:v>
                </c:pt>
                <c:pt idx="11">
                  <c:v>NURS </c:v>
                </c:pt>
                <c:pt idx="12">
                  <c:v>PROVOST </c:v>
                </c:pt>
                <c:pt idx="13">
                  <c:v>PUBAF </c:v>
                </c:pt>
                <c:pt idx="14">
                  <c:v>SHP </c:v>
                </c:pt>
                <c:pt idx="15">
                  <c:v>VETM </c:v>
                </c:pt>
              </c:strCache>
            </c:str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35.862068965500001</c:v>
                </c:pt>
                <c:pt idx="1">
                  <c:v>5.8620689655199998</c:v>
                </c:pt>
                <c:pt idx="2">
                  <c:v>5.5172413793099997</c:v>
                </c:pt>
                <c:pt idx="3">
                  <c:v>11.724137931</c:v>
                </c:pt>
                <c:pt idx="4">
                  <c:v>9.6551724137899999</c:v>
                </c:pt>
                <c:pt idx="5">
                  <c:v>13.448275862099999</c:v>
                </c:pt>
                <c:pt idx="6">
                  <c:v>5.1724137930999996</c:v>
                </c:pt>
                <c:pt idx="7">
                  <c:v>0.34482758620699999</c:v>
                </c:pt>
                <c:pt idx="8">
                  <c:v>6.2068965517199999</c:v>
                </c:pt>
                <c:pt idx="9">
                  <c:v>0</c:v>
                </c:pt>
                <c:pt idx="10">
                  <c:v>0.34482758620699999</c:v>
                </c:pt>
                <c:pt idx="11">
                  <c:v>1.0344827586200001</c:v>
                </c:pt>
                <c:pt idx="12">
                  <c:v>0</c:v>
                </c:pt>
                <c:pt idx="13">
                  <c:v>1.3793103448299999</c:v>
                </c:pt>
                <c:pt idx="14">
                  <c:v>1.3793103448299999</c:v>
                </c:pt>
                <c:pt idx="15">
                  <c:v>2.0689655172400001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PCC Top</a:t>
            </a:r>
            <a:r>
              <a:rPr lang="en-US" baseline="0"/>
              <a:t> 20 (3 components)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1"/>
              <c:layout>
                <c:manualLayout>
                  <c:x val="-6.417983013054257E-2"/>
                  <c:y val="-3.1801018345291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1.8144725914902387E-2"/>
                  <c:y val="-3.1801018345291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7.3925482516377983E-2"/>
                  <c:y val="-5.3559068823968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1.5891867095597534E-2"/>
                  <c:y val="-5.3559068823968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7.6862787984835229E-2"/>
                  <c:y val="-5.73459567554055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Sheet1!$A$22:$A$37</c:f>
              <c:strCache>
                <c:ptCount val="16"/>
                <c:pt idx="0">
                  <c:v>A&amp;S </c:v>
                </c:pt>
                <c:pt idx="1">
                  <c:v>BUS </c:v>
                </c:pt>
                <c:pt idx="2">
                  <c:v>CAFNR </c:v>
                </c:pt>
                <c:pt idx="3">
                  <c:v>EDUC </c:v>
                </c:pt>
                <c:pt idx="4">
                  <c:v>ENGR </c:v>
                </c:pt>
                <c:pt idx="5">
                  <c:v>GRAD </c:v>
                </c:pt>
                <c:pt idx="6">
                  <c:v>HES </c:v>
                </c:pt>
                <c:pt idx="7">
                  <c:v>HP </c:v>
                </c:pt>
                <c:pt idx="8">
                  <c:v>JOURN </c:v>
                </c:pt>
                <c:pt idx="9">
                  <c:v>LAW </c:v>
                </c:pt>
                <c:pt idx="10">
                  <c:v>MED </c:v>
                </c:pt>
                <c:pt idx="11">
                  <c:v>NURS </c:v>
                </c:pt>
                <c:pt idx="12">
                  <c:v>PROVOST </c:v>
                </c:pt>
                <c:pt idx="13">
                  <c:v>PUBAF </c:v>
                </c:pt>
                <c:pt idx="14">
                  <c:v>SHP </c:v>
                </c:pt>
                <c:pt idx="15">
                  <c:v>VETM </c:v>
                </c:pt>
              </c:strCache>
            </c:strRef>
          </c:cat>
          <c:val>
            <c:numRef>
              <c:f>Sheet1!$B$22:$B$37</c:f>
              <c:numCache>
                <c:formatCode>General</c:formatCode>
                <c:ptCount val="16"/>
                <c:pt idx="0">
                  <c:v>38.461538461499998</c:v>
                </c:pt>
                <c:pt idx="1">
                  <c:v>7.69230769231</c:v>
                </c:pt>
                <c:pt idx="2">
                  <c:v>0</c:v>
                </c:pt>
                <c:pt idx="3">
                  <c:v>17.948717948700001</c:v>
                </c:pt>
                <c:pt idx="4">
                  <c:v>7.69230769231</c:v>
                </c:pt>
                <c:pt idx="5">
                  <c:v>15.3846153846</c:v>
                </c:pt>
                <c:pt idx="6">
                  <c:v>5.1282051282100003</c:v>
                </c:pt>
                <c:pt idx="7">
                  <c:v>2.5641025641000001</c:v>
                </c:pt>
                <c:pt idx="8">
                  <c:v>2.5641025641000001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2.5641025641000001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1B6E-29EC-497F-9DED-832F7AE2F293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F425-765A-4F0B-99FD-BFE87F62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C1205B-3A0B-41BD-978F-68AAFEF8973C}" type="datetime1">
              <a:rPr lang="en-US" smtClean="0"/>
              <a:t>7/31/2014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60F9-6EBC-43F5-A74C-A89261645250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D79-E6D2-4168-B046-3FB95283863A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29A9-2BE9-493C-AB9E-1A9B366D04EE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0BC6-3030-4338-B93E-5D7EDE3E0D43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8666-AF10-4DBB-AE5A-E7C894CFD4A1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B9E0-BD48-4C4A-92FD-D3E6BEB11787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8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097D-C0E0-4DB5-83DC-7CC7667F374E}" type="datetime1">
              <a:rPr lang="en-US" smtClean="0"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A61-80E1-418E-9676-1EC26F0E299C}" type="datetime1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5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1FF7-5E08-40EF-BCF8-EC00414C4B0F}" type="datetime1">
              <a:rPr lang="en-US" smtClean="0"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2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F45F-B6E7-47D0-AF12-D48A6ABE2968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8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3A73-2059-4674-BA27-B88AE3E21437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9F61-E8C3-4CC0-86A6-D38EA04AB130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AB75-EED6-432B-8247-FCAA2B9B2049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3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6A1C-4C28-489B-A1DE-EF5D110EF580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8691-B87F-4CDD-900F-D9CF9FA40B04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30F3-7F8D-4670-941F-FD7EE499F87D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65F140-7990-47A5-A058-13677976F254}" type="datetime1">
              <a:rPr lang="en-US" smtClean="0"/>
              <a:t>7/31/2014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2D733E-71F0-4F7C-9962-949768483BFE}" type="datetime1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76B4-4555-4FC3-BBAC-C1730C29ED60}" type="datetime1">
              <a:rPr lang="en-US" smtClean="0"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1351-BE3B-4734-9E00-08526B731D9A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742-4D2C-483A-98A6-0B918E6E9922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FC0945-D726-4FE4-942B-204730E454A6}" type="datetime1">
              <a:rPr lang="en-US" smtClean="0"/>
              <a:t>7/31/2014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552-9C60-428E-908C-B7142EFA7A71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8458200" cy="6332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 Presentation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4419600"/>
            <a:ext cx="4267200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Undergraduate Researchers:</a:t>
            </a:r>
            <a:endParaRPr lang="en-US" dirty="0"/>
          </a:p>
          <a:p>
            <a:pPr algn="r"/>
            <a:r>
              <a:rPr lang="en-US" dirty="0" smtClean="0"/>
              <a:t>Graduate Student Mentor:</a:t>
            </a:r>
          </a:p>
          <a:p>
            <a:pPr algn="r"/>
            <a:r>
              <a:rPr lang="en-US" dirty="0" smtClean="0"/>
              <a:t>Faculty Mentor: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43400" y="4419600"/>
            <a:ext cx="46482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Jordan Cowart, Katie Allmeroth</a:t>
            </a:r>
          </a:p>
          <a:p>
            <a:pPr algn="ctr"/>
            <a:r>
              <a:rPr lang="en-US" dirty="0" err="1" smtClean="0"/>
              <a:t>Krist</a:t>
            </a:r>
            <a:r>
              <a:rPr lang="en-US" dirty="0" smtClean="0"/>
              <a:t> </a:t>
            </a:r>
            <a:r>
              <a:rPr lang="en-US" dirty="0" err="1" smtClean="0"/>
              <a:t>Culmer</a:t>
            </a:r>
            <a:endParaRPr lang="en-US" dirty="0" smtClean="0"/>
          </a:p>
          <a:p>
            <a:pPr algn="ctr"/>
            <a:r>
              <a:rPr lang="en-US" dirty="0" smtClean="0"/>
              <a:t>Dr. Wenjun</a:t>
            </a:r>
            <a:r>
              <a:rPr lang="en-US" dirty="0"/>
              <a:t> </a:t>
            </a:r>
            <a:r>
              <a:rPr lang="en-US" dirty="0" smtClean="0"/>
              <a:t>Zeng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425575"/>
            <a:ext cx="8458200" cy="1470025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Investigating the effectiveness of EVC and PCC as community-centered centrality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1. Develop a web crawler to extract user data from the Mizzou Facebook graph, including ground-truth user-defined communities</a:t>
            </a:r>
          </a:p>
          <a:p>
            <a:endParaRPr lang="en-US" dirty="0"/>
          </a:p>
          <a:p>
            <a:r>
              <a:rPr lang="en-US" dirty="0" smtClean="0"/>
              <a:t>2. Apply Eigenvector Centrality (EVC) and Principal Component Centrality (PCC) to collected and provided data sets to characterize properties of the algorithms</a:t>
            </a:r>
          </a:p>
          <a:p>
            <a:endParaRPr lang="en-US" dirty="0"/>
          </a:p>
          <a:p>
            <a:r>
              <a:rPr lang="en-US" dirty="0" smtClean="0"/>
              <a:t>3. Develop analysis tools as needed</a:t>
            </a:r>
          </a:p>
          <a:p>
            <a:endParaRPr lang="en-US" dirty="0"/>
          </a:p>
          <a:p>
            <a:r>
              <a:rPr lang="en-US" dirty="0" smtClean="0"/>
              <a:t>4. Develop a centrality measure that takes community membership and resource availability into consideration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Wrote a ton of scripts to aid us with our work</a:t>
            </a:r>
          </a:p>
          <a:p>
            <a:pPr lvl="1"/>
            <a:r>
              <a:rPr lang="en-US" dirty="0" smtClean="0"/>
              <a:t>Wrote scripts to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Clean </a:t>
            </a:r>
            <a:r>
              <a:rPr lang="en-US" dirty="0" smtClean="0"/>
              <a:t>data</a:t>
            </a:r>
            <a:endParaRPr lang="en-US" dirty="0" smtClean="0"/>
          </a:p>
          <a:p>
            <a:pPr lvl="2"/>
            <a:r>
              <a:rPr lang="en-US" dirty="0" smtClean="0"/>
              <a:t>Extract information from a text and convert to a .graph </a:t>
            </a:r>
            <a:r>
              <a:rPr lang="en-US" dirty="0" smtClean="0"/>
              <a:t>file</a:t>
            </a:r>
          </a:p>
          <a:p>
            <a:pPr lvl="2"/>
            <a:r>
              <a:rPr lang="en-US" dirty="0"/>
              <a:t>To visualize SNAP data in </a:t>
            </a:r>
            <a:r>
              <a:rPr lang="en-US" dirty="0" smtClean="0"/>
              <a:t>Gephi</a:t>
            </a:r>
            <a:endParaRPr lang="en-US" dirty="0" smtClean="0"/>
          </a:p>
          <a:p>
            <a:pPr lvl="2"/>
            <a:r>
              <a:rPr lang="en-US" dirty="0" smtClean="0"/>
              <a:t>Color graph</a:t>
            </a:r>
            <a:endParaRPr lang="en-US" dirty="0" smtClean="0"/>
          </a:p>
          <a:p>
            <a:pPr lvl="2"/>
            <a:r>
              <a:rPr lang="en-US" dirty="0" smtClean="0"/>
              <a:t>To </a:t>
            </a:r>
            <a:r>
              <a:rPr lang="en-US" dirty="0" smtClean="0"/>
              <a:t>compile information to make pie charts (shown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 and exploration platform for networks</a:t>
            </a:r>
          </a:p>
          <a:p>
            <a:endParaRPr lang="en-US" dirty="0"/>
          </a:p>
          <a:p>
            <a:r>
              <a:rPr lang="en-US" dirty="0" smtClean="0"/>
              <a:t>Understanding data like below.. is hard.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42819"/>
            <a:ext cx="4114800" cy="157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tie\Desktop\Complete_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799"/>
            <a:ext cx="563880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554736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Easier, right?</a:t>
            </a:r>
          </a:p>
        </p:txBody>
      </p:sp>
    </p:spTree>
    <p:extLst>
      <p:ext uri="{BB962C8B-B14F-4D97-AF65-F5344CB8AC3E}">
        <p14:creationId xmlns:p14="http://schemas.microsoft.com/office/powerpoint/2010/main" val="24991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Built a web crawler in Python to gather publicly available Facebook Data</a:t>
            </a:r>
          </a:p>
          <a:p>
            <a:pPr lvl="1"/>
            <a:r>
              <a:rPr lang="en-US" dirty="0" smtClean="0"/>
              <a:t>Faster to deploy and more flexible than Facebook’s API</a:t>
            </a:r>
          </a:p>
          <a:p>
            <a:pPr lvl="1"/>
            <a:endParaRPr lang="en-US" dirty="0"/>
          </a:p>
          <a:p>
            <a:r>
              <a:rPr lang="en-US" dirty="0" smtClean="0"/>
              <a:t>Collects only information from Mizzou declared students</a:t>
            </a:r>
          </a:p>
          <a:p>
            <a:pPr lvl="1"/>
            <a:r>
              <a:rPr lang="en-US" dirty="0" smtClean="0"/>
              <a:t>Accomplishes this by using a targeted, breadth-first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Collected the following data:</a:t>
            </a:r>
          </a:p>
          <a:p>
            <a:pPr lvl="1"/>
            <a:r>
              <a:rPr lang="en-US" dirty="0" smtClean="0"/>
              <a:t>Major, gender, home town, Mizzou friends, Mizzou related likes</a:t>
            </a:r>
          </a:p>
          <a:p>
            <a:pPr lvl="1"/>
            <a:endParaRPr lang="en-US" dirty="0"/>
          </a:p>
          <a:p>
            <a:r>
              <a:rPr lang="en-US" dirty="0" smtClean="0"/>
              <a:t>Majors are condensed into colleges (e.g. Computer Science -&gt; College of Engineering)</a:t>
            </a:r>
          </a:p>
          <a:p>
            <a:endParaRPr lang="en-US" dirty="0" smtClean="0"/>
          </a:p>
          <a:p>
            <a:r>
              <a:rPr lang="en-US" dirty="0" smtClean="0"/>
              <a:t>Likes are condensed into general community resources (e.g. GPC, MSA, GSA -&gt; Student Governance)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REU Notes\Actual Project\Progress Reports\Poster Documents\craw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9" y="1828800"/>
            <a:ext cx="816324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encountered:</a:t>
            </a:r>
          </a:p>
          <a:p>
            <a:pPr lvl="1"/>
            <a:r>
              <a:rPr lang="en-US" dirty="0" smtClean="0"/>
              <a:t>Facebook’s HTML/CSS (Inconsistent format)</a:t>
            </a:r>
          </a:p>
          <a:p>
            <a:pPr lvl="1"/>
            <a:r>
              <a:rPr lang="en-US" dirty="0" smtClean="0"/>
              <a:t>BeautifulSoup’s Speed and Parsing</a:t>
            </a:r>
          </a:p>
          <a:p>
            <a:pPr lvl="1"/>
            <a:r>
              <a:rPr lang="en-US" dirty="0" smtClean="0"/>
              <a:t>Logging in + staying logged in</a:t>
            </a:r>
          </a:p>
          <a:p>
            <a:pPr lvl="1"/>
            <a:r>
              <a:rPr lang="en-US" dirty="0" smtClean="0"/>
              <a:t>Gathering entire Friends/Like list</a:t>
            </a:r>
          </a:p>
          <a:p>
            <a:pPr lvl="1"/>
            <a:r>
              <a:rPr lang="en-US" dirty="0" smtClean="0"/>
              <a:t>Complete error handling (</a:t>
            </a:r>
            <a:r>
              <a:rPr lang="en-US" dirty="0" err="1" smtClean="0"/>
              <a:t>URLLib</a:t>
            </a:r>
            <a:r>
              <a:rPr lang="en-US" dirty="0" smtClean="0"/>
              <a:t> / Regex Errors)</a:t>
            </a:r>
          </a:p>
          <a:p>
            <a:pPr lvl="1"/>
            <a:r>
              <a:rPr lang="en-US" dirty="0" smtClean="0"/>
              <a:t>Facebook probation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EVC / PCC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the EVC implementation found in the Stanford Network Analysis Platform (SNAP) and in Gephi</a:t>
            </a:r>
          </a:p>
          <a:p>
            <a:endParaRPr lang="en-US" dirty="0" smtClean="0"/>
          </a:p>
          <a:p>
            <a:r>
              <a:rPr lang="en-US" dirty="0" smtClean="0"/>
              <a:t>Developed a PCC analysis tool using functions made available in the SNAP C++ Library</a:t>
            </a:r>
          </a:p>
          <a:p>
            <a:endParaRPr lang="en-US" dirty="0"/>
          </a:p>
          <a:p>
            <a:r>
              <a:rPr lang="en-US" dirty="0" smtClean="0"/>
              <a:t>Problems encountered:</a:t>
            </a:r>
          </a:p>
          <a:p>
            <a:pPr lvl="1"/>
            <a:r>
              <a:rPr lang="en-US" dirty="0" smtClean="0"/>
              <a:t>Poor documentation</a:t>
            </a:r>
            <a:endParaRPr lang="en-US" dirty="0"/>
          </a:p>
          <a:p>
            <a:pPr lvl="1"/>
            <a:r>
              <a:rPr lang="en-US" dirty="0" err="1" smtClean="0"/>
              <a:t>Typedef’s</a:t>
            </a:r>
            <a:r>
              <a:rPr lang="en-US" dirty="0" smtClean="0"/>
              <a:t> for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atie\Desktop\Complete_F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827359"/>
              </p:ext>
            </p:extLst>
          </p:nvPr>
        </p:nvGraphicFramePr>
        <p:xfrm>
          <a:off x="-685800" y="2300748"/>
          <a:ext cx="6480687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045078"/>
              </p:ext>
            </p:extLst>
          </p:nvPr>
        </p:nvGraphicFramePr>
        <p:xfrm>
          <a:off x="3581400" y="2289048"/>
          <a:ext cx="6483096" cy="350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" y="5791200"/>
            <a:ext cx="78555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Data Analysis - EVC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71650" algn="l"/>
              </a:tabLst>
            </a:pPr>
            <a:r>
              <a:rPr lang="en-US" dirty="0" smtClean="0"/>
              <a:t>Data Analysis - PCC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65588"/>
              </p:ext>
            </p:extLst>
          </p:nvPr>
        </p:nvGraphicFramePr>
        <p:xfrm>
          <a:off x="-609600" y="2282563"/>
          <a:ext cx="6483096" cy="350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" y="5791200"/>
            <a:ext cx="78555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52260"/>
              </p:ext>
            </p:extLst>
          </p:nvPr>
        </p:nvGraphicFramePr>
        <p:xfrm>
          <a:off x="3581400" y="2289048"/>
          <a:ext cx="6483096" cy="350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7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at friendship demographics for the top 20% </a:t>
            </a:r>
          </a:p>
          <a:p>
            <a:pPr lvl="1"/>
            <a:r>
              <a:rPr lang="en-US" dirty="0" smtClean="0"/>
              <a:t>Education majors tend to cluster with themselves</a:t>
            </a:r>
            <a:endParaRPr lang="en-US" dirty="0"/>
          </a:p>
          <a:p>
            <a:pPr lvl="1"/>
            <a:r>
              <a:rPr lang="en-US" dirty="0" smtClean="0"/>
              <a:t>Graduates brag about credentials more than undergrads</a:t>
            </a:r>
          </a:p>
          <a:p>
            <a:endParaRPr lang="en-US" dirty="0"/>
          </a:p>
          <a:p>
            <a:r>
              <a:rPr lang="en-US" dirty="0" smtClean="0"/>
              <a:t>Kris plans to </a:t>
            </a:r>
            <a:r>
              <a:rPr lang="en-US" dirty="0" smtClean="0"/>
              <a:t>look at portion of friends for undergraduate vs. </a:t>
            </a:r>
            <a:r>
              <a:rPr lang="en-US" dirty="0" smtClean="0"/>
              <a:t>graduates and see how their demographics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</a:p>
          <a:p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analysis from open source data sets, it appears that a centrality measure that explicitly takes community membership into account is needed to determine the criticality of a node or nodes in a social network</a:t>
            </a:r>
          </a:p>
          <a:p>
            <a:endParaRPr lang="en-US" dirty="0"/>
          </a:p>
          <a:p>
            <a:r>
              <a:rPr lang="en-US" dirty="0" smtClean="0"/>
              <a:t>We developed a framework of principles for the new centrality measure</a:t>
            </a:r>
          </a:p>
          <a:p>
            <a:pPr lvl="1"/>
            <a:r>
              <a:rPr lang="en-US" dirty="0" smtClean="0"/>
              <a:t>Resilience against isolation due to edge severance</a:t>
            </a:r>
          </a:p>
          <a:p>
            <a:pPr lvl="1"/>
            <a:r>
              <a:rPr lang="en-US" dirty="0" smtClean="0"/>
              <a:t>Number of Inter/Extra-community connections</a:t>
            </a:r>
          </a:p>
          <a:p>
            <a:pPr lvl="1"/>
            <a:r>
              <a:rPr lang="en-US" dirty="0" smtClean="0"/>
              <a:t>Value of community membership</a:t>
            </a:r>
          </a:p>
          <a:p>
            <a:pPr lvl="1"/>
            <a:r>
              <a:rPr lang="en-US" dirty="0" smtClean="0"/>
              <a:t>Ability to direct resources to (influence) other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Accomplishments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a research project from scratch</a:t>
            </a:r>
          </a:p>
          <a:p>
            <a:r>
              <a:rPr lang="en-US" dirty="0" smtClean="0"/>
              <a:t>Learned Python</a:t>
            </a:r>
          </a:p>
          <a:p>
            <a:r>
              <a:rPr lang="en-US" dirty="0" smtClean="0"/>
              <a:t>Built a web crawler</a:t>
            </a:r>
          </a:p>
          <a:p>
            <a:r>
              <a:rPr lang="en-US" dirty="0" smtClean="0"/>
              <a:t>Learned to work with open source frameworks</a:t>
            </a:r>
          </a:p>
          <a:p>
            <a:r>
              <a:rPr lang="en-US" dirty="0" smtClean="0"/>
              <a:t>Survived REU 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Future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Personal </a:t>
            </a:r>
            <a:r>
              <a:rPr lang="en-US" dirty="0" smtClean="0">
                <a:solidFill>
                  <a:srgbClr val="FF0000"/>
                </a:solidFill>
              </a:rPr>
              <a:t>Experiences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Collect more data from Mizzou Facebook</a:t>
            </a:r>
          </a:p>
          <a:p>
            <a:endParaRPr lang="en-US" dirty="0" smtClean="0"/>
          </a:p>
          <a:p>
            <a:r>
              <a:rPr lang="en-US" dirty="0" smtClean="0"/>
              <a:t>Improve the web crawler</a:t>
            </a:r>
          </a:p>
          <a:p>
            <a:pPr lvl="1"/>
            <a:r>
              <a:rPr lang="en-US" dirty="0" smtClean="0"/>
              <a:t>Implement Parallel crawls</a:t>
            </a:r>
          </a:p>
          <a:p>
            <a:pPr lvl="1"/>
            <a:r>
              <a:rPr lang="en-US" dirty="0" smtClean="0"/>
              <a:t>Make available for other researchers</a:t>
            </a:r>
          </a:p>
          <a:p>
            <a:pPr lvl="1"/>
            <a:endParaRPr lang="en-US" dirty="0"/>
          </a:p>
          <a:p>
            <a:r>
              <a:rPr lang="en-US" dirty="0" smtClean="0"/>
              <a:t>Refine our definition of social capital as needed</a:t>
            </a:r>
          </a:p>
          <a:p>
            <a:pPr lvl="1"/>
            <a:endParaRPr lang="en-US" dirty="0"/>
          </a:p>
          <a:p>
            <a:r>
              <a:rPr lang="en-US" dirty="0" smtClean="0"/>
              <a:t>Research on other social networks</a:t>
            </a:r>
          </a:p>
          <a:p>
            <a:pPr lvl="1"/>
            <a:r>
              <a:rPr lang="en-US" dirty="0" smtClean="0"/>
              <a:t>Twitter, LinkedIn, etc.</a:t>
            </a:r>
          </a:p>
          <a:p>
            <a:pPr lvl="1"/>
            <a:endParaRPr lang="en-US" dirty="0"/>
          </a:p>
          <a:p>
            <a:r>
              <a:rPr lang="en-US" dirty="0" smtClean="0"/>
              <a:t>Using the previously mentioned principles, develop a new centrality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F6-1D5B-41E2-A3E5-159A43A5EA9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Learned:</a:t>
            </a:r>
          </a:p>
          <a:p>
            <a:pPr lvl="1"/>
            <a:r>
              <a:rPr lang="en-US" dirty="0" smtClean="0"/>
              <a:t>Python</a:t>
            </a:r>
          </a:p>
          <a:p>
            <a:pPr lvl="2"/>
            <a:r>
              <a:rPr lang="en-US" dirty="0" smtClean="0"/>
              <a:t>Built a web crawler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2"/>
            <a:r>
              <a:rPr lang="en-US" dirty="0" smtClean="0"/>
              <a:t>Centrality measures</a:t>
            </a:r>
          </a:p>
          <a:p>
            <a:pPr lvl="2"/>
            <a:r>
              <a:rPr lang="en-US" dirty="0" smtClean="0"/>
              <a:t>Social Capital</a:t>
            </a:r>
          </a:p>
          <a:p>
            <a:pPr lvl="1"/>
            <a:r>
              <a:rPr lang="en-US" dirty="0" smtClean="0"/>
              <a:t>Graph Visualization software; Gephi and SNAP</a:t>
            </a:r>
          </a:p>
          <a:p>
            <a:pPr lvl="2"/>
            <a:r>
              <a:rPr lang="en-US" dirty="0" smtClean="0"/>
              <a:t>Extend functionality of open source software (PCC Plugin)</a:t>
            </a:r>
          </a:p>
          <a:p>
            <a:pPr lvl="1"/>
            <a:r>
              <a:rPr lang="en-US" dirty="0" smtClean="0"/>
              <a:t>Research process</a:t>
            </a:r>
          </a:p>
          <a:p>
            <a:pPr lvl="1"/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</a:t>
            </a:r>
            <a:r>
              <a:rPr lang="en-US" dirty="0" smtClean="0"/>
              <a:t>Experiences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Project Overview</a:t>
            </a:r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Gephi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EVC / PCC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50172"/>
            <a:ext cx="4038600" cy="43245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node is more important, </a:t>
            </a:r>
            <a:r>
              <a:rPr lang="en-US" b="1" dirty="0" smtClean="0"/>
              <a:t>A</a:t>
            </a:r>
            <a:r>
              <a:rPr lang="en-US" dirty="0" smtClean="0"/>
              <a:t> or </a:t>
            </a:r>
            <a:r>
              <a:rPr lang="en-US" b="1" dirty="0" smtClean="0"/>
              <a:t>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895600"/>
            <a:ext cx="4495800" cy="3879787"/>
          </a:xfrm>
        </p:spPr>
        <p:txBody>
          <a:bodyPr/>
          <a:lstStyle/>
          <a:p>
            <a:r>
              <a:rPr lang="en-US" dirty="0" smtClean="0"/>
              <a:t>Node </a:t>
            </a:r>
            <a:r>
              <a:rPr lang="en-US" b="1" dirty="0" smtClean="0"/>
              <a:t>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Current centrality measures would say this node is more important because  it has a large number of connections.</a:t>
            </a:r>
          </a:p>
          <a:p>
            <a:pPr lvl="1"/>
            <a:endParaRPr lang="en-US" dirty="0"/>
          </a:p>
          <a:p>
            <a:r>
              <a:rPr lang="en-US" dirty="0" smtClean="0"/>
              <a:t>But what about Node </a:t>
            </a:r>
            <a:r>
              <a:rPr lang="en-US" b="1" dirty="0" smtClean="0"/>
              <a:t>B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It’s connections are more  diverse; indicating it has a higher value of social capital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50172"/>
            <a:ext cx="4038600" cy="43245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node is more important, </a:t>
            </a:r>
            <a:r>
              <a:rPr lang="en-US" b="1" dirty="0" smtClean="0"/>
              <a:t>A</a:t>
            </a:r>
            <a:r>
              <a:rPr lang="en-US" dirty="0" smtClean="0"/>
              <a:t> or </a:t>
            </a:r>
            <a:r>
              <a:rPr lang="en-US" b="1" dirty="0" smtClean="0"/>
              <a:t>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of project:</a:t>
            </a:r>
          </a:p>
          <a:p>
            <a:pPr lvl="1"/>
            <a:r>
              <a:rPr lang="en-US" dirty="0" smtClean="0"/>
              <a:t>Investigate if/how current centrality measures take community membership into account and if necessary develop a centrality measure that considers community membership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Why is this important:</a:t>
            </a:r>
          </a:p>
          <a:p>
            <a:pPr lvl="1"/>
            <a:r>
              <a:rPr lang="en-US" dirty="0" smtClean="0"/>
              <a:t>It will allow us to have a better understanding of who the most important individuals are in a network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measures of centrality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4041648" cy="644770"/>
          </a:xfrm>
        </p:spPr>
        <p:txBody>
          <a:bodyPr/>
          <a:lstStyle/>
          <a:p>
            <a:r>
              <a:rPr lang="en-US" dirty="0" smtClean="0"/>
              <a:t>Eigenvector Centrality (EVC)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057400"/>
            <a:ext cx="4041775" cy="644770"/>
          </a:xfrm>
        </p:spPr>
        <p:txBody>
          <a:bodyPr/>
          <a:lstStyle/>
          <a:p>
            <a:r>
              <a:rPr lang="en-US" dirty="0" smtClean="0"/>
              <a:t>Principal Component Centrality (PCC)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333"/>
            <a:ext cx="3933153" cy="36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931920" cy="35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007F6-1D5B-41E2-A3E5-159A43A5EA9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6320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Ilyas</a:t>
            </a:r>
            <a:r>
              <a:rPr lang="en-US" sz="1200" dirty="0"/>
              <a:t>, M.U.; </a:t>
            </a:r>
            <a:r>
              <a:rPr lang="en-US" sz="1200" dirty="0" err="1"/>
              <a:t>Radha</a:t>
            </a:r>
            <a:r>
              <a:rPr lang="en-US" sz="1200" dirty="0"/>
              <a:t>, H. "Identifying Influential Nodes in Online Social Networks Using Principal Component Centrality",  </a:t>
            </a:r>
            <a:r>
              <a:rPr lang="en-US" sz="1200" i="1" dirty="0"/>
              <a:t>Communications (ICC), 2011 IEEE International Conference on,</a:t>
            </a:r>
            <a:r>
              <a:rPr lang="en-US" sz="1200" dirty="0"/>
              <a:t> On page 6.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977" y="3031796"/>
            <a:ext cx="777976" cy="304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2157113" y="4270046"/>
            <a:ext cx="600674" cy="3619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6557661" y="4419604"/>
            <a:ext cx="600674" cy="3200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67980" y="3031796"/>
            <a:ext cx="889819" cy="304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1008</TotalTime>
  <Words>942</Words>
  <Application>Microsoft Office PowerPoint</Application>
  <PresentationFormat>On-screen Show (4:3)</PresentationFormat>
  <Paragraphs>273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Urban</vt:lpstr>
      <vt:lpstr>Office Theme</vt:lpstr>
      <vt:lpstr>Final Presentation</vt:lpstr>
      <vt:lpstr>Outline</vt:lpstr>
      <vt:lpstr>Outline</vt:lpstr>
      <vt:lpstr>Personal Experiences</vt:lpstr>
      <vt:lpstr>Outline</vt:lpstr>
      <vt:lpstr>Project Overview</vt:lpstr>
      <vt:lpstr>Project Overview</vt:lpstr>
      <vt:lpstr>Project Overview</vt:lpstr>
      <vt:lpstr>Two measures of centrality</vt:lpstr>
      <vt:lpstr>Project Overview</vt:lpstr>
      <vt:lpstr>Outline</vt:lpstr>
      <vt:lpstr>Scripts</vt:lpstr>
      <vt:lpstr>Gephi</vt:lpstr>
      <vt:lpstr>PowerPoint Presentation</vt:lpstr>
      <vt:lpstr>Web Crawler</vt:lpstr>
      <vt:lpstr>Web Crawler</vt:lpstr>
      <vt:lpstr>Web Crawler</vt:lpstr>
      <vt:lpstr>Web Crawler</vt:lpstr>
      <vt:lpstr>EVC / PCC</vt:lpstr>
      <vt:lpstr>Outline</vt:lpstr>
      <vt:lpstr>Data Analysis</vt:lpstr>
      <vt:lpstr>Data Analysis - EVC</vt:lpstr>
      <vt:lpstr>Data Analysis - PCC</vt:lpstr>
      <vt:lpstr>Data Analysis</vt:lpstr>
      <vt:lpstr>Outline</vt:lpstr>
      <vt:lpstr>Conclusion</vt:lpstr>
      <vt:lpstr>Outline</vt:lpstr>
      <vt:lpstr>Accomplishments</vt:lpstr>
      <vt:lpstr>Outline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katieallmeroth@hotmail.com</dc:creator>
  <cp:lastModifiedBy>katieallmeroth@hotmail.com</cp:lastModifiedBy>
  <cp:revision>167</cp:revision>
  <dcterms:created xsi:type="dcterms:W3CDTF">2014-07-02T16:07:22Z</dcterms:created>
  <dcterms:modified xsi:type="dcterms:W3CDTF">2014-07-31T14:36:42Z</dcterms:modified>
</cp:coreProperties>
</file>