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3" r:id="rId8"/>
    <p:sldId id="261" r:id="rId9"/>
    <p:sldId id="264" r:id="rId10"/>
    <p:sldId id="266" r:id="rId11"/>
    <p:sldId id="265" r:id="rId12"/>
    <p:sldId id="267" r:id="rId13"/>
    <p:sldId id="268" r:id="rId14"/>
    <p:sldId id="270" r:id="rId15"/>
    <p:sldId id="271" r:id="rId16"/>
    <p:sldId id="274" r:id="rId17"/>
    <p:sldId id="269" r:id="rId18"/>
    <p:sldId id="273" r:id="rId19"/>
    <p:sldId id="275" r:id="rId20"/>
    <p:sldId id="276" r:id="rId21"/>
    <p:sldId id="277" r:id="rId22"/>
    <p:sldId id="272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A71C08-CDCF-4A4B-BBD8-70312B789DA0}" type="datetimeFigureOut">
              <a:rPr lang="en-US" smtClean="0"/>
              <a:pPr/>
              <a:t>7/26/2012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E542EF-763E-4885-9D9B-5CF35F192C8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Software Defined Networking </a:t>
            </a:r>
            <a:br>
              <a:rPr lang="en-US" dirty="0" smtClean="0"/>
            </a:br>
            <a:r>
              <a:rPr lang="en-US" dirty="0" smtClean="0"/>
              <a:t>on an</a:t>
            </a:r>
            <a:br>
              <a:rPr lang="en-US" dirty="0" smtClean="0"/>
            </a:br>
            <a:r>
              <a:rPr lang="en-US" dirty="0" smtClean="0"/>
              <a:t>Android Ad Hoc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7854696" cy="457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MU REU 2012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09600" y="45720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/>
              <a:t>Undergraduate Researcher: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09600" y="51054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noProof="0" dirty="0" smtClean="0"/>
              <a:t>Graduate Student Mentor: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09600" y="56388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/>
              <a:t>Faculty Mentor: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4648200" y="45720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/>
              <a:t>Brandon </a:t>
            </a:r>
            <a:r>
              <a:rPr lang="en-US" sz="2600" dirty="0" err="1" smtClean="0"/>
              <a:t>Guttersohn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648200" y="51054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noProof="0" dirty="0" smtClean="0"/>
              <a:t>Paul </a:t>
            </a:r>
            <a:r>
              <a:rPr lang="en-US" sz="2600" noProof="0" dirty="0" err="1" smtClean="0"/>
              <a:t>Baskett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4648200" y="5638800"/>
            <a:ext cx="3962400" cy="457200"/>
          </a:xfrm>
          <a:prstGeom prst="rect">
            <a:avLst/>
          </a:prstGeom>
        </p:spPr>
        <p:txBody>
          <a:bodyPr vert="horz" lIns="0" rIns="18288">
            <a:normAutofit lnSpcReduction="10000"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/>
              <a:t>Yi Shang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Software Structure</a:t>
            </a:r>
          </a:p>
        </p:txBody>
      </p:sp>
      <p:pic>
        <p:nvPicPr>
          <p:cNvPr id="2051" name="Picture 3" descr="E:\documents\reu\app_ma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362200"/>
            <a:ext cx="5584071" cy="418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Network Mapping:</a:t>
            </a:r>
          </a:p>
          <a:p>
            <a:pPr lvl="2"/>
            <a:r>
              <a:rPr lang="en-US" dirty="0" smtClean="0"/>
              <a:t>Central network control required us to be able to dynamically map the ad hoc network</a:t>
            </a:r>
          </a:p>
          <a:p>
            <a:pPr lvl="2"/>
            <a:r>
              <a:rPr lang="en-US" dirty="0" smtClean="0"/>
              <a:t>Map management software polls the network</a:t>
            </a:r>
          </a:p>
          <a:p>
            <a:pPr lvl="3"/>
            <a:r>
              <a:rPr lang="en-US" dirty="0" smtClean="0"/>
              <a:t>All nodes report immediate peers</a:t>
            </a:r>
          </a:p>
          <a:p>
            <a:pPr lvl="3"/>
            <a:r>
              <a:rPr lang="en-US" dirty="0" smtClean="0"/>
              <a:t>Reports are returned to device initiating refresh</a:t>
            </a:r>
          </a:p>
          <a:p>
            <a:pPr lvl="2"/>
            <a:r>
              <a:rPr lang="en-US" dirty="0" smtClean="0"/>
              <a:t>Map Management software is housed in the network operating system</a:t>
            </a:r>
          </a:p>
          <a:p>
            <a:pPr lvl="2"/>
            <a:r>
              <a:rPr lang="en-US" dirty="0" smtClean="0"/>
              <a:t>Our implementation was of questionable efficiency, but functional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Network Mapping</a:t>
            </a:r>
          </a:p>
        </p:txBody>
      </p:sp>
      <p:pic>
        <p:nvPicPr>
          <p:cNvPr id="1026" name="Picture 2" descr="E:\documents\reu\sample_network_ma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90800"/>
            <a:ext cx="6637338" cy="36400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Packet Forwarding Layer</a:t>
            </a:r>
          </a:p>
          <a:p>
            <a:pPr lvl="2"/>
            <a:r>
              <a:rPr lang="en-US" dirty="0" smtClean="0"/>
              <a:t>Was partially developed by Paul </a:t>
            </a:r>
            <a:r>
              <a:rPr lang="en-US" dirty="0" err="1" smtClean="0"/>
              <a:t>Baskett</a:t>
            </a:r>
            <a:r>
              <a:rPr lang="en-US" dirty="0" smtClean="0"/>
              <a:t> and other MU students prior to the REU program</a:t>
            </a:r>
          </a:p>
          <a:p>
            <a:pPr lvl="2"/>
            <a:r>
              <a:rPr lang="en-US" dirty="0" smtClean="0"/>
              <a:t>Work this summer included modifying that code for compatibility with the SDN structure</a:t>
            </a:r>
          </a:p>
          <a:p>
            <a:pPr lvl="2"/>
            <a:r>
              <a:rPr lang="en-US" dirty="0" smtClean="0"/>
              <a:t>Includes code and AIDL methods for:</a:t>
            </a:r>
          </a:p>
          <a:p>
            <a:pPr lvl="3"/>
            <a:r>
              <a:rPr lang="en-US" dirty="0" smtClean="0"/>
              <a:t>Adding and removing forwarding table entries</a:t>
            </a:r>
          </a:p>
          <a:p>
            <a:pPr lvl="3"/>
            <a:r>
              <a:rPr lang="en-US" dirty="0" smtClean="0"/>
              <a:t>Sending data packets for 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applications</a:t>
            </a:r>
          </a:p>
          <a:p>
            <a:pPr lvl="3"/>
            <a:r>
              <a:rPr lang="en-US" dirty="0" smtClean="0"/>
              <a:t>Sending special purpose packets (route testing, mapping)</a:t>
            </a:r>
          </a:p>
          <a:p>
            <a:pPr lvl="3"/>
            <a:r>
              <a:rPr lang="en-US" dirty="0" smtClean="0"/>
              <a:t>Connection testing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Network Operating System</a:t>
            </a:r>
          </a:p>
          <a:p>
            <a:pPr lvl="2"/>
            <a:r>
              <a:rPr lang="en-US" dirty="0" smtClean="0"/>
              <a:t>Arbitrates communication between:</a:t>
            </a:r>
          </a:p>
          <a:p>
            <a:pPr lvl="3"/>
            <a:r>
              <a:rPr lang="en-US" dirty="0" smtClean="0"/>
              <a:t>Control software</a:t>
            </a:r>
          </a:p>
          <a:p>
            <a:pPr lvl="3"/>
            <a:r>
              <a:rPr lang="en-US" dirty="0" smtClean="0"/>
              <a:t>Packet forwarding layer</a:t>
            </a:r>
          </a:p>
          <a:p>
            <a:pPr lvl="3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applications</a:t>
            </a:r>
          </a:p>
          <a:p>
            <a:pPr lvl="2"/>
            <a:r>
              <a:rPr lang="en-US" dirty="0" smtClean="0"/>
              <a:t>Is the basis for many possible, future network functions</a:t>
            </a:r>
          </a:p>
          <a:p>
            <a:pPr lvl="3"/>
            <a:r>
              <a:rPr lang="en-US" dirty="0" smtClean="0"/>
              <a:t>Load balancing</a:t>
            </a:r>
          </a:p>
          <a:p>
            <a:pPr lvl="3"/>
            <a:r>
              <a:rPr lang="en-US" dirty="0" smtClean="0"/>
              <a:t>Real time network traffic information</a:t>
            </a:r>
          </a:p>
          <a:p>
            <a:pPr lvl="3"/>
            <a:r>
              <a:rPr lang="en-US" dirty="0" smtClean="0"/>
              <a:t>Security and address resolution</a:t>
            </a:r>
          </a:p>
          <a:p>
            <a:pPr lvl="2"/>
            <a:r>
              <a:rPr lang="en-US" dirty="0" smtClean="0"/>
              <a:t>Maintains an external application interface and virtual </a:t>
            </a:r>
            <a:r>
              <a:rPr lang="en-US" dirty="0" err="1" smtClean="0"/>
              <a:t>subnetworks</a:t>
            </a:r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Network Operating System</a:t>
            </a:r>
          </a:p>
          <a:p>
            <a:pPr lvl="2"/>
            <a:r>
              <a:rPr lang="en-US" dirty="0" smtClean="0"/>
              <a:t>To use our external application interface, developers must:</a:t>
            </a:r>
          </a:p>
          <a:p>
            <a:pPr lvl="3"/>
            <a:r>
              <a:rPr lang="en-US" dirty="0" smtClean="0"/>
              <a:t>Implement the callback interface</a:t>
            </a:r>
          </a:p>
          <a:p>
            <a:pPr lvl="4"/>
            <a:r>
              <a:rPr lang="en-US" dirty="0" smtClean="0"/>
              <a:t>Override the </a:t>
            </a:r>
            <a:r>
              <a:rPr lang="en-US" dirty="0" err="1" smtClean="0"/>
              <a:t>dataReceived</a:t>
            </a:r>
            <a:r>
              <a:rPr lang="en-US" dirty="0" smtClean="0"/>
              <a:t>(byte[]) method</a:t>
            </a:r>
          </a:p>
          <a:p>
            <a:pPr lvl="3"/>
            <a:r>
              <a:rPr lang="en-US" dirty="0" smtClean="0"/>
              <a:t>Create a </a:t>
            </a:r>
            <a:r>
              <a:rPr lang="en-US" dirty="0" err="1" smtClean="0"/>
              <a:t>NetworkConnection</a:t>
            </a:r>
            <a:r>
              <a:rPr lang="en-US" dirty="0" smtClean="0"/>
              <a:t> object</a:t>
            </a:r>
          </a:p>
          <a:p>
            <a:pPr lvl="4"/>
            <a:r>
              <a:rPr lang="en-US" dirty="0" smtClean="0"/>
              <a:t>Application Context</a:t>
            </a:r>
          </a:p>
          <a:p>
            <a:pPr lvl="4"/>
            <a:r>
              <a:rPr lang="en-US" dirty="0" smtClean="0"/>
              <a:t>String describing virtual network name</a:t>
            </a:r>
          </a:p>
          <a:p>
            <a:pPr lvl="4"/>
            <a:r>
              <a:rPr lang="en-US" dirty="0" smtClean="0"/>
              <a:t>Instance of the Callback interface</a:t>
            </a:r>
          </a:p>
          <a:p>
            <a:pPr lvl="2"/>
            <a:r>
              <a:rPr lang="en-US" dirty="0" smtClean="0"/>
              <a:t>Now, they can:</a:t>
            </a:r>
          </a:p>
          <a:p>
            <a:pPr lvl="3"/>
            <a:r>
              <a:rPr lang="en-US" dirty="0" smtClean="0"/>
              <a:t>Find other devices running the same application – </a:t>
            </a:r>
            <a:r>
              <a:rPr lang="en-US" dirty="0" err="1" smtClean="0"/>
              <a:t>getPeers</a:t>
            </a:r>
            <a:r>
              <a:rPr lang="en-US" dirty="0" smtClean="0"/>
              <a:t>()</a:t>
            </a:r>
          </a:p>
          <a:p>
            <a:pPr lvl="3"/>
            <a:r>
              <a:rPr lang="en-US" dirty="0" smtClean="0"/>
              <a:t>Learn about the local device – </a:t>
            </a:r>
            <a:r>
              <a:rPr lang="en-US" dirty="0" err="1" smtClean="0"/>
              <a:t>getMyContactInfo</a:t>
            </a:r>
            <a:r>
              <a:rPr lang="en-US" dirty="0" smtClean="0"/>
              <a:t>()</a:t>
            </a:r>
          </a:p>
          <a:p>
            <a:pPr lvl="3"/>
            <a:r>
              <a:rPr lang="en-US" dirty="0" smtClean="0"/>
              <a:t>Send data to other devices – </a:t>
            </a:r>
            <a:r>
              <a:rPr lang="en-US" dirty="0" err="1" smtClean="0"/>
              <a:t>sendData</a:t>
            </a:r>
            <a:r>
              <a:rPr lang="en-US" dirty="0" smtClean="0"/>
              <a:t>(byte[])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Network Operating System</a:t>
            </a:r>
          </a:p>
          <a:p>
            <a:pPr lvl="2"/>
            <a:r>
              <a:rPr lang="en-US" dirty="0" smtClean="0"/>
              <a:t>Virtual </a:t>
            </a:r>
            <a:r>
              <a:rPr lang="en-US" dirty="0" err="1" smtClean="0"/>
              <a:t>subnetworks</a:t>
            </a:r>
            <a:endParaRPr lang="en-US" dirty="0" smtClean="0"/>
          </a:p>
          <a:p>
            <a:pPr lvl="3"/>
            <a:r>
              <a:rPr lang="en-US" dirty="0" smtClean="0"/>
              <a:t>Tracked by the network OS</a:t>
            </a:r>
          </a:p>
          <a:p>
            <a:pPr lvl="3"/>
            <a:r>
              <a:rPr lang="en-US" dirty="0" smtClean="0"/>
              <a:t>Each application has its own virtual </a:t>
            </a:r>
            <a:r>
              <a:rPr lang="en-US" dirty="0" err="1" smtClean="0"/>
              <a:t>subnetwork</a:t>
            </a:r>
            <a:endParaRPr lang="en-US" dirty="0" smtClean="0"/>
          </a:p>
          <a:p>
            <a:pPr lvl="3"/>
            <a:r>
              <a:rPr lang="en-US" dirty="0" smtClean="0"/>
              <a:t>Enables the control software to set application specific routing rules</a:t>
            </a:r>
          </a:p>
          <a:p>
            <a:pPr lvl="3"/>
            <a:r>
              <a:rPr lang="en-US" dirty="0" smtClean="0"/>
              <a:t>Network OS can more effectively monitor network use</a:t>
            </a:r>
          </a:p>
          <a:p>
            <a:pPr lvl="3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applications can easily locate other devices running the same application</a:t>
            </a:r>
          </a:p>
          <a:p>
            <a:pPr lvl="3"/>
            <a:r>
              <a:rPr lang="en-US" dirty="0" smtClean="0"/>
              <a:t>Possibly, 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 can set network traits</a:t>
            </a:r>
          </a:p>
          <a:p>
            <a:pPr lvl="4"/>
            <a:r>
              <a:rPr lang="en-US" dirty="0" smtClean="0"/>
              <a:t>Speed </a:t>
            </a:r>
            <a:r>
              <a:rPr lang="en-US" dirty="0" err="1" smtClean="0"/>
              <a:t>vs</a:t>
            </a:r>
            <a:r>
              <a:rPr lang="en-US" dirty="0" smtClean="0"/>
              <a:t> reliability, etc.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Control Software</a:t>
            </a:r>
          </a:p>
          <a:p>
            <a:pPr lvl="2"/>
            <a:r>
              <a:rPr lang="en-US" dirty="0" smtClean="0"/>
              <a:t>Unlike on a traditional network, no dedicated server</a:t>
            </a:r>
          </a:p>
          <a:p>
            <a:pPr lvl="2"/>
            <a:r>
              <a:rPr lang="en-US" dirty="0" smtClean="0"/>
              <a:t>A random device must be chosen to run the network’s control software</a:t>
            </a:r>
          </a:p>
          <a:p>
            <a:pPr lvl="1"/>
            <a:r>
              <a:rPr lang="en-US" dirty="0" smtClean="0"/>
              <a:t>Our Specific Implementation</a:t>
            </a:r>
          </a:p>
          <a:p>
            <a:pPr lvl="2"/>
            <a:r>
              <a:rPr lang="en-US" dirty="0" smtClean="0"/>
              <a:t>Focused primarily on exhibition and direct user control</a:t>
            </a:r>
          </a:p>
          <a:p>
            <a:pPr lvl="2"/>
            <a:r>
              <a:rPr lang="en-US" dirty="0" smtClean="0"/>
              <a:t>Did not implement large scale algorithms</a:t>
            </a:r>
          </a:p>
          <a:p>
            <a:pPr lvl="2"/>
            <a:r>
              <a:rPr lang="en-US" dirty="0" smtClean="0"/>
              <a:t>Mostly a proof of concept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609600"/>
            <a:ext cx="2743200" cy="4572000"/>
          </a:xfrm>
          <a:prstGeom prst="rect">
            <a:avLst/>
          </a:prstGeom>
        </p:spPr>
      </p:pic>
      <p:pic>
        <p:nvPicPr>
          <p:cNvPr id="21" name="Picture 20" descr="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6400" y="609600"/>
            <a:ext cx="2743200" cy="457200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082385" y="5562600"/>
            <a:ext cx="19656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Launching the software system via the control application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3385" y="5588913"/>
            <a:ext cx="32610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Viewing the network map, and a list of network device names.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381000"/>
            <a:ext cx="3063240" cy="5105400"/>
          </a:xfrm>
          <a:prstGeom prst="rect">
            <a:avLst/>
          </a:prstGeom>
        </p:spPr>
      </p:pic>
      <p:pic>
        <p:nvPicPr>
          <p:cNvPr id="7" name="Picture 6" descr="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40829" y="381000"/>
            <a:ext cx="3063240" cy="510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5800" y="55626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Viewing the forwarding table for a network device, while receiving a route tracing packet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29942" y="55626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Viewing the details of a forwarding table entry.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 a software structure which:</a:t>
            </a:r>
          </a:p>
          <a:p>
            <a:pPr lvl="1"/>
            <a:r>
              <a:rPr lang="en-US" dirty="0" smtClean="0"/>
              <a:t>Initializes an ad hoc network between Android devices</a:t>
            </a:r>
          </a:p>
          <a:p>
            <a:pPr lvl="1"/>
            <a:r>
              <a:rPr lang="en-US" dirty="0" smtClean="0"/>
              <a:t>Allows software manipulation of the network</a:t>
            </a:r>
          </a:p>
          <a:p>
            <a:pPr lvl="1"/>
            <a:r>
              <a:rPr lang="en-US" dirty="0" smtClean="0"/>
              <a:t>Provides an interface to 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Primary Concepts:</a:t>
            </a:r>
          </a:p>
          <a:p>
            <a:pPr lvl="1"/>
            <a:r>
              <a:rPr lang="en-US" dirty="0" smtClean="0"/>
              <a:t>Software Defined Networking</a:t>
            </a:r>
          </a:p>
          <a:p>
            <a:pPr lvl="1"/>
            <a:r>
              <a:rPr lang="en-US" dirty="0" smtClean="0"/>
              <a:t>Mobile Ad Hoc Networks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3063240" cy="5105400"/>
          </a:xfrm>
          <a:prstGeom prst="rect">
            <a:avLst/>
          </a:prstGeom>
        </p:spPr>
      </p:pic>
      <p:pic>
        <p:nvPicPr>
          <p:cNvPr id="11" name="Picture 10" descr="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64629" y="457200"/>
            <a:ext cx="3063240" cy="51054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4284" y="56388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Modifying a forwarding table entry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44884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Viewing the modified forwarding table, and receiving an affirmative route tracing packet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57200"/>
            <a:ext cx="3063240" cy="5105400"/>
          </a:xfrm>
          <a:prstGeom prst="rect">
            <a:avLst/>
          </a:prstGeom>
        </p:spPr>
      </p:pic>
      <p:pic>
        <p:nvPicPr>
          <p:cNvPr id="14" name="Picture 13" descr="device-2012-07-23-23055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40826" y="457200"/>
            <a:ext cx="3063240" cy="5105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11626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Sending a route tracing packet, to test whether set rules are being adhered to.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88426" y="55626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An example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party application, which sends and receives text messages.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Efficiency</a:t>
            </a:r>
            <a:endParaRPr lang="en-US" dirty="0" smtClean="0"/>
          </a:p>
          <a:p>
            <a:pPr lvl="2"/>
            <a:r>
              <a:rPr lang="en-US" dirty="0" smtClean="0"/>
              <a:t>Data transfer rates were cut in half</a:t>
            </a:r>
          </a:p>
          <a:p>
            <a:pPr lvl="2"/>
            <a:r>
              <a:rPr lang="en-US" dirty="0" smtClean="0"/>
              <a:t>Not very efficient – but that is okay, it’s a proof of concept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Functionality</a:t>
            </a:r>
          </a:p>
          <a:p>
            <a:pPr lvl="2"/>
            <a:r>
              <a:rPr lang="en-US" dirty="0" smtClean="0"/>
              <a:t>Successfully able to dynamically modify network routes</a:t>
            </a:r>
          </a:p>
          <a:p>
            <a:pPr lvl="2"/>
            <a:r>
              <a:rPr lang="en-US" dirty="0" smtClean="0"/>
              <a:t>Greatly simplified network use for 3</a:t>
            </a:r>
            <a:r>
              <a:rPr lang="en-US" baseline="30000" dirty="0" smtClean="0"/>
              <a:t>rd</a:t>
            </a:r>
            <a:r>
              <a:rPr lang="en-US" dirty="0" smtClean="0"/>
              <a:t> party applications</a:t>
            </a:r>
          </a:p>
          <a:p>
            <a:pPr lvl="3"/>
            <a:r>
              <a:rPr lang="en-US" dirty="0" smtClean="0"/>
              <a:t>Applications can use an ad hoc network in just a few lines of code</a:t>
            </a:r>
          </a:p>
          <a:p>
            <a:pPr lvl="2"/>
            <a:r>
              <a:rPr lang="en-US" dirty="0" smtClean="0"/>
              <a:t>Success!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REU Program</a:t>
            </a:r>
          </a:p>
          <a:p>
            <a:pPr lvl="2"/>
            <a:r>
              <a:rPr lang="en-US" dirty="0" smtClean="0"/>
              <a:t>Learned how to abstract complex systems</a:t>
            </a:r>
          </a:p>
          <a:p>
            <a:pPr lvl="2"/>
            <a:r>
              <a:rPr lang="en-US" dirty="0" smtClean="0"/>
              <a:t>Improved understanding of programming in the Android environment</a:t>
            </a:r>
          </a:p>
          <a:p>
            <a:pPr lvl="2"/>
            <a:r>
              <a:rPr lang="en-US" dirty="0" smtClean="0"/>
              <a:t>Greatly improved understanding of networking technology</a:t>
            </a:r>
          </a:p>
          <a:p>
            <a:pPr lvl="2"/>
            <a:r>
              <a:rPr lang="en-US" dirty="0" smtClean="0"/>
              <a:t>Research experience for grad school (?)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Defined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What is wrong with current networks?</a:t>
            </a:r>
          </a:p>
          <a:p>
            <a:pPr lvl="2"/>
            <a:r>
              <a:rPr lang="en-US" dirty="0" smtClean="0"/>
              <a:t>Lack of transparency</a:t>
            </a:r>
          </a:p>
          <a:p>
            <a:pPr lvl="2"/>
            <a:r>
              <a:rPr lang="en-US" dirty="0" smtClean="0"/>
              <a:t>Almost entirely controlled by firmware</a:t>
            </a:r>
          </a:p>
          <a:p>
            <a:pPr lvl="3"/>
            <a:r>
              <a:rPr lang="en-US" dirty="0" smtClean="0"/>
              <a:t>No software abstraction for programming</a:t>
            </a:r>
          </a:p>
          <a:p>
            <a:pPr lvl="2"/>
            <a:r>
              <a:rPr lang="en-US" dirty="0" smtClean="0"/>
              <a:t>Distributed decision making</a:t>
            </a:r>
          </a:p>
          <a:p>
            <a:pPr lvl="3"/>
            <a:r>
              <a:rPr lang="en-US" dirty="0" smtClean="0"/>
              <a:t>Forwarding decisions made with only partial network view</a:t>
            </a:r>
            <a:endParaRPr lang="en-US" dirty="0" smtClean="0"/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What problems does this produce?</a:t>
            </a:r>
          </a:p>
          <a:p>
            <a:pPr lvl="2"/>
            <a:r>
              <a:rPr lang="en-US" dirty="0" smtClean="0"/>
              <a:t>Stifles research and growth of the networking field</a:t>
            </a:r>
          </a:p>
          <a:p>
            <a:pPr lvl="2"/>
            <a:r>
              <a:rPr lang="en-US" dirty="0" smtClean="0"/>
              <a:t>Tedious network setups and modifications</a:t>
            </a:r>
          </a:p>
          <a:p>
            <a:pPr lvl="3"/>
            <a:r>
              <a:rPr lang="en-US" dirty="0" smtClean="0"/>
              <a:t>No central network controls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Defined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How does SDN solve this issue?</a:t>
            </a:r>
          </a:p>
          <a:p>
            <a:pPr lvl="2"/>
            <a:r>
              <a:rPr lang="en-US" dirty="0" smtClean="0"/>
              <a:t>Built around distributed software on network nodes</a:t>
            </a:r>
          </a:p>
          <a:p>
            <a:pPr lvl="2"/>
            <a:r>
              <a:rPr lang="en-US" dirty="0" smtClean="0"/>
              <a:t>Enables network abstraction</a:t>
            </a:r>
          </a:p>
          <a:p>
            <a:pPr lvl="2"/>
            <a:r>
              <a:rPr lang="en-US" dirty="0" smtClean="0"/>
              <a:t>Enables central network control</a:t>
            </a:r>
          </a:p>
          <a:p>
            <a:pPr lvl="3"/>
            <a:r>
              <a:rPr lang="en-US" dirty="0" smtClean="0"/>
              <a:t>Routing decisions made with whole network view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What benefits can SDN bring?</a:t>
            </a:r>
          </a:p>
          <a:p>
            <a:pPr lvl="2"/>
            <a:r>
              <a:rPr lang="en-US" dirty="0" smtClean="0"/>
              <a:t>Advanced control of network settings via software</a:t>
            </a:r>
          </a:p>
          <a:p>
            <a:pPr lvl="2"/>
            <a:r>
              <a:rPr lang="en-US" dirty="0" smtClean="0"/>
              <a:t>Treating the network as a whole, rather than as individual network nodes.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Defined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2260256" y="1981200"/>
            <a:ext cx="5509720" cy="23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/>
              <a:t>Traditional Software Defined Network</a:t>
            </a:r>
            <a:endParaRPr lang="en-US" sz="20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1593758" y="3403063"/>
            <a:ext cx="2132795" cy="34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Network Switches</a:t>
            </a:r>
          </a:p>
          <a:p>
            <a:pPr algn="ctr"/>
            <a:r>
              <a:rPr lang="en-US" sz="1100" dirty="0" smtClean="0"/>
              <a:t>running </a:t>
            </a:r>
          </a:p>
          <a:p>
            <a:pPr algn="ctr"/>
            <a:r>
              <a:rPr lang="en-US" sz="1100" dirty="0" smtClean="0"/>
              <a:t>Network Operating System instances</a:t>
            </a:r>
            <a:endParaRPr lang="en-US" sz="1100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2749022" y="2958731"/>
            <a:ext cx="1466296" cy="533199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926250" y="5802457"/>
            <a:ext cx="1332997" cy="152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100" dirty="0" smtClean="0"/>
              <a:t>End-User Devices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903781" y="3964345"/>
            <a:ext cx="1332997" cy="349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Server </a:t>
            </a:r>
          </a:p>
          <a:p>
            <a:pPr algn="ctr"/>
            <a:r>
              <a:rPr lang="en-US" sz="1100" dirty="0" smtClean="0"/>
              <a:t>running</a:t>
            </a:r>
          </a:p>
          <a:p>
            <a:pPr algn="ctr"/>
            <a:r>
              <a:rPr lang="en-US" sz="1100" dirty="0" smtClean="0"/>
              <a:t> Network Control Software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4259751" y="2780998"/>
            <a:ext cx="755365" cy="710932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 flipV="1">
            <a:off x="4304185" y="3491929"/>
            <a:ext cx="1199697" cy="399899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3859852" y="3447496"/>
            <a:ext cx="399899" cy="844231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2704588" y="2647698"/>
            <a:ext cx="2266094" cy="355466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5059549" y="2736565"/>
            <a:ext cx="1821762" cy="222166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2437989" y="4247294"/>
            <a:ext cx="1421863" cy="710932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3904286" y="4291727"/>
            <a:ext cx="0" cy="1332997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 flipV="1">
            <a:off x="5415015" y="3980695"/>
            <a:ext cx="88866" cy="1021964"/>
          </a:xfrm>
          <a:prstGeom prst="line">
            <a:avLst/>
          </a:prstGeom>
          <a:ln w="889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69" descr="laptop-clipar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4513894"/>
            <a:ext cx="1789987" cy="1092152"/>
          </a:xfrm>
          <a:prstGeom prst="rect">
            <a:avLst/>
          </a:prstGeom>
        </p:spPr>
      </p:pic>
      <p:pic>
        <p:nvPicPr>
          <p:cNvPr id="71" name="Picture 70" descr="laptop-clipar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188" y="5091525"/>
            <a:ext cx="1789987" cy="1092152"/>
          </a:xfrm>
          <a:prstGeom prst="rect">
            <a:avLst/>
          </a:prstGeom>
        </p:spPr>
      </p:pic>
      <p:pic>
        <p:nvPicPr>
          <p:cNvPr id="72" name="Picture 71" descr="laptop-clipar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26351" y="4513894"/>
            <a:ext cx="1789987" cy="1092152"/>
          </a:xfrm>
          <a:prstGeom prst="rect">
            <a:avLst/>
          </a:prstGeom>
        </p:spPr>
      </p:pic>
      <p:pic>
        <p:nvPicPr>
          <p:cNvPr id="73" name="Picture 72" descr="server-clipar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1513" y="2381099"/>
            <a:ext cx="962434" cy="1577385"/>
          </a:xfrm>
          <a:prstGeom prst="rect">
            <a:avLst/>
          </a:prstGeom>
        </p:spPr>
      </p:pic>
      <p:pic>
        <p:nvPicPr>
          <p:cNvPr id="74" name="Picture 73" descr="node-clip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71087" y="4069561"/>
            <a:ext cx="984367" cy="600607"/>
          </a:xfrm>
          <a:prstGeom prst="rect">
            <a:avLst/>
          </a:prstGeom>
        </p:spPr>
      </p:pic>
      <p:pic>
        <p:nvPicPr>
          <p:cNvPr id="75" name="Picture 74" descr="node-clip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26250" y="3669662"/>
            <a:ext cx="984367" cy="600607"/>
          </a:xfrm>
          <a:prstGeom prst="rect">
            <a:avLst/>
          </a:prstGeom>
        </p:spPr>
      </p:pic>
      <p:pic>
        <p:nvPicPr>
          <p:cNvPr id="76" name="Picture 75" descr="node-clip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26553" y="3269763"/>
            <a:ext cx="984367" cy="600607"/>
          </a:xfrm>
          <a:prstGeom prst="rect">
            <a:avLst/>
          </a:prstGeom>
        </p:spPr>
      </p:pic>
      <p:pic>
        <p:nvPicPr>
          <p:cNvPr id="77" name="Picture 76" descr="node-clip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0256" y="2780998"/>
            <a:ext cx="984367" cy="600607"/>
          </a:xfrm>
          <a:prstGeom prst="rect">
            <a:avLst/>
          </a:prstGeom>
        </p:spPr>
      </p:pic>
      <p:pic>
        <p:nvPicPr>
          <p:cNvPr id="78" name="Picture 77" descr="node-clipa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81917" y="2558832"/>
            <a:ext cx="984367" cy="600607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2393556" y="2393975"/>
            <a:ext cx="2132795" cy="152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Switches Interface with </a:t>
            </a:r>
            <a:r>
              <a:rPr lang="en-US" sz="1100" dirty="0" err="1" smtClean="0"/>
              <a:t>OpenFlow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Ad Hoc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Direct device-to-device data transmission</a:t>
            </a:r>
          </a:p>
          <a:p>
            <a:pPr lvl="2"/>
            <a:r>
              <a:rPr lang="en-US" dirty="0" smtClean="0"/>
              <a:t>Each device serves two purposes:</a:t>
            </a:r>
          </a:p>
          <a:p>
            <a:pPr lvl="3"/>
            <a:r>
              <a:rPr lang="en-US" dirty="0" smtClean="0"/>
              <a:t>End user interface (applications, etc.)</a:t>
            </a:r>
          </a:p>
          <a:p>
            <a:pPr lvl="3"/>
            <a:r>
              <a:rPr lang="en-US" dirty="0" smtClean="0"/>
              <a:t>Network node, used to route data between end users</a:t>
            </a:r>
          </a:p>
          <a:p>
            <a:pPr lvl="3"/>
            <a:r>
              <a:rPr lang="en-US" dirty="0" smtClean="0"/>
              <a:t>Contrasts traditional networks, with switches and end users</a:t>
            </a:r>
          </a:p>
          <a:p>
            <a:pPr lvl="2"/>
            <a:r>
              <a:rPr lang="en-US" dirty="0" smtClean="0"/>
              <a:t>Avoids routing over the internet</a:t>
            </a:r>
          </a:p>
          <a:p>
            <a:pPr lvl="3"/>
            <a:r>
              <a:rPr lang="en-US" dirty="0" smtClean="0"/>
              <a:t>Current standard</a:t>
            </a:r>
          </a:p>
          <a:p>
            <a:pPr lvl="2"/>
            <a:r>
              <a:rPr lang="en-US" dirty="0" smtClean="0"/>
              <a:t>Constantly restructuring</a:t>
            </a:r>
          </a:p>
          <a:p>
            <a:pPr lvl="3"/>
            <a:r>
              <a:rPr lang="en-US" dirty="0" smtClean="0"/>
              <a:t>Devices are mobile – entering and leaving range frequently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Ad Hoc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Structure of a common mobile ad hoc network</a:t>
            </a:r>
          </a:p>
          <a:p>
            <a:pPr lvl="2"/>
            <a:r>
              <a:rPr lang="en-US" dirty="0" smtClean="0"/>
              <a:t>Each device is an end user interface, AND routing device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057400" y="2819400"/>
            <a:ext cx="4570443" cy="3418042"/>
            <a:chOff x="2075687" y="2682240"/>
            <a:chExt cx="4570443" cy="341804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390393" y="3086862"/>
              <a:ext cx="629412" cy="1933194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525267" y="3131820"/>
              <a:ext cx="1483615" cy="899160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098798" y="3941064"/>
              <a:ext cx="1303782" cy="179832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019806" y="5109972"/>
              <a:ext cx="1663447" cy="359664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863084" y="4255770"/>
              <a:ext cx="449580" cy="1213866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402580" y="4030980"/>
              <a:ext cx="944118" cy="1034034"/>
            </a:xfrm>
            <a:prstGeom prst="line">
              <a:avLst/>
            </a:prstGeom>
            <a:ln w="889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53000" y="3581400"/>
              <a:ext cx="659095" cy="1080226"/>
            </a:xfrm>
            <a:prstGeom prst="rect">
              <a:avLst/>
            </a:prstGeom>
          </p:spPr>
        </p:pic>
        <p:pic>
          <p:nvPicPr>
            <p:cNvPr id="12" name="Picture 11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68546" y="5020056"/>
              <a:ext cx="659095" cy="1080226"/>
            </a:xfrm>
            <a:prstGeom prst="rect">
              <a:avLst/>
            </a:prstGeom>
          </p:spPr>
        </p:pic>
        <p:pic>
          <p:nvPicPr>
            <p:cNvPr id="13" name="Picture 12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987035" y="4570476"/>
              <a:ext cx="659095" cy="1080226"/>
            </a:xfrm>
            <a:prstGeom prst="rect">
              <a:avLst/>
            </a:prstGeom>
          </p:spPr>
        </p:pic>
        <p:pic>
          <p:nvPicPr>
            <p:cNvPr id="14" name="Picture 13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5687" y="2682240"/>
              <a:ext cx="659095" cy="1080226"/>
            </a:xfrm>
            <a:prstGeom prst="rect">
              <a:avLst/>
            </a:prstGeom>
          </p:spPr>
        </p:pic>
        <p:pic>
          <p:nvPicPr>
            <p:cNvPr id="18" name="Picture 17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49218" y="3536442"/>
              <a:ext cx="659095" cy="1080226"/>
            </a:xfrm>
            <a:prstGeom prst="rect">
              <a:avLst/>
            </a:prstGeom>
          </p:spPr>
        </p:pic>
        <p:pic>
          <p:nvPicPr>
            <p:cNvPr id="19" name="Picture 18" descr="smartphone-clipar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15183" y="4480560"/>
              <a:ext cx="659095" cy="108022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We seek to apply the concepts of SDN to an ad hoc Android network</a:t>
            </a:r>
          </a:p>
          <a:p>
            <a:pPr lvl="1"/>
            <a:r>
              <a:rPr lang="en-US" dirty="0" smtClean="0"/>
              <a:t>Requires various levels of software abstraction</a:t>
            </a:r>
          </a:p>
          <a:p>
            <a:pPr lvl="2"/>
            <a:r>
              <a:rPr lang="en-US" dirty="0" smtClean="0"/>
              <a:t>Packet-Forwarding Layer</a:t>
            </a:r>
          </a:p>
          <a:p>
            <a:pPr lvl="3"/>
            <a:r>
              <a:rPr lang="en-US" dirty="0" smtClean="0"/>
              <a:t>Low level – sends, receives, forwards packet data</a:t>
            </a:r>
          </a:p>
          <a:p>
            <a:pPr lvl="2"/>
            <a:r>
              <a:rPr lang="en-US" dirty="0" smtClean="0"/>
              <a:t>Network Operating System</a:t>
            </a:r>
          </a:p>
          <a:p>
            <a:pPr lvl="3"/>
            <a:r>
              <a:rPr lang="en-US" dirty="0" smtClean="0"/>
              <a:t>Mid level – distributed system which actively maintains network</a:t>
            </a:r>
          </a:p>
          <a:p>
            <a:pPr lvl="2"/>
            <a:r>
              <a:rPr lang="en-US" dirty="0" smtClean="0"/>
              <a:t>Control Application</a:t>
            </a:r>
          </a:p>
          <a:p>
            <a:pPr lvl="3"/>
            <a:r>
              <a:rPr lang="en-US" dirty="0" smtClean="0"/>
              <a:t>High level – Determines network routing algorithms &amp; rules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Design Changes:</a:t>
            </a:r>
          </a:p>
          <a:p>
            <a:pPr lvl="2"/>
            <a:r>
              <a:rPr lang="en-US" dirty="0" smtClean="0"/>
              <a:t>Unlike in traditional SDN, no dedicated servers</a:t>
            </a:r>
          </a:p>
          <a:p>
            <a:pPr lvl="2"/>
            <a:r>
              <a:rPr lang="en-US" dirty="0" smtClean="0"/>
              <a:t>Control software must run on a network node</a:t>
            </a:r>
          </a:p>
          <a:p>
            <a:pPr lvl="2"/>
            <a:r>
              <a:rPr lang="en-US" dirty="0" smtClean="0"/>
              <a:t>All layers &amp; duties must run on each homogenous device:</a:t>
            </a:r>
          </a:p>
          <a:p>
            <a:pPr lvl="3"/>
            <a:r>
              <a:rPr lang="en-US" dirty="0" smtClean="0"/>
              <a:t>Packet forwarding</a:t>
            </a:r>
          </a:p>
          <a:p>
            <a:pPr lvl="3"/>
            <a:r>
              <a:rPr lang="en-US" dirty="0" smtClean="0"/>
              <a:t>End user interfacing</a:t>
            </a:r>
          </a:p>
          <a:p>
            <a:pPr lvl="3"/>
            <a:r>
              <a:rPr lang="en-US" dirty="0" smtClean="0"/>
              <a:t>Network Operating System instances</a:t>
            </a:r>
          </a:p>
          <a:p>
            <a:pPr lvl="3"/>
            <a:r>
              <a:rPr lang="en-US" dirty="0" smtClean="0"/>
              <a:t>Control software (at least one device)</a:t>
            </a:r>
          </a:p>
          <a:p>
            <a:pPr lvl="2"/>
            <a:r>
              <a:rPr lang="en-US" dirty="0" smtClean="0"/>
              <a:t>Necessitates various forms of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pPr lvl="3"/>
            <a:r>
              <a:rPr lang="en-US" dirty="0" smtClean="0"/>
              <a:t>Used AIDL – Android Interface Definition Language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574</TotalTime>
  <Words>938</Words>
  <Application>Microsoft Office PowerPoint</Application>
  <PresentationFormat>On-screen Show (4:3)</PresentationFormat>
  <Paragraphs>169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Software Defined Networking  on an Android Ad Hoc Network</vt:lpstr>
      <vt:lpstr>Project Goal</vt:lpstr>
      <vt:lpstr>Software Defined Networking</vt:lpstr>
      <vt:lpstr>Software Defined Networking</vt:lpstr>
      <vt:lpstr>Software Defined Networking</vt:lpstr>
      <vt:lpstr>Mobile Ad Hoc Networks</vt:lpstr>
      <vt:lpstr>Mobile Ad Hoc Networks</vt:lpstr>
      <vt:lpstr>Our Implementation</vt:lpstr>
      <vt:lpstr>Our Implementation</vt:lpstr>
      <vt:lpstr>Our Implementation</vt:lpstr>
      <vt:lpstr>Our Implementation</vt:lpstr>
      <vt:lpstr>Our Implementation</vt:lpstr>
      <vt:lpstr>Our Implementation</vt:lpstr>
      <vt:lpstr>Our Implementation</vt:lpstr>
      <vt:lpstr>Our Implementation</vt:lpstr>
      <vt:lpstr>Our Implementation</vt:lpstr>
      <vt:lpstr>Our Implementation</vt:lpstr>
      <vt:lpstr>Slide 18</vt:lpstr>
      <vt:lpstr>Slide 19</vt:lpstr>
      <vt:lpstr>Slide 20</vt:lpstr>
      <vt:lpstr>Slide 21</vt:lpstr>
      <vt:lpstr>Results</vt:lpstr>
      <vt:lpstr>Final Comments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brandon</dc:creator>
  <cp:lastModifiedBy>brandon</cp:lastModifiedBy>
  <cp:revision>66</cp:revision>
  <dcterms:created xsi:type="dcterms:W3CDTF">2012-07-26T02:46:28Z</dcterms:created>
  <dcterms:modified xsi:type="dcterms:W3CDTF">2012-07-27T06:13:04Z</dcterms:modified>
</cp:coreProperties>
</file>