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49"/>
  </p:notesMasterIdLst>
  <p:sldIdLst>
    <p:sldId id="256" r:id="rId2"/>
    <p:sldId id="304" r:id="rId3"/>
    <p:sldId id="258" r:id="rId4"/>
    <p:sldId id="293" r:id="rId5"/>
    <p:sldId id="294" r:id="rId6"/>
    <p:sldId id="315" r:id="rId7"/>
    <p:sldId id="296" r:id="rId8"/>
    <p:sldId id="260" r:id="rId9"/>
    <p:sldId id="261" r:id="rId10"/>
    <p:sldId id="306" r:id="rId11"/>
    <p:sldId id="262" r:id="rId12"/>
    <p:sldId id="295" r:id="rId13"/>
    <p:sldId id="263" r:id="rId14"/>
    <p:sldId id="264" r:id="rId15"/>
    <p:sldId id="299" r:id="rId16"/>
    <p:sldId id="266" r:id="rId17"/>
    <p:sldId id="300" r:id="rId18"/>
    <p:sldId id="265" r:id="rId19"/>
    <p:sldId id="267" r:id="rId20"/>
    <p:sldId id="268" r:id="rId21"/>
    <p:sldId id="269" r:id="rId22"/>
    <p:sldId id="314" r:id="rId23"/>
    <p:sldId id="303" r:id="rId24"/>
    <p:sldId id="271" r:id="rId25"/>
    <p:sldId id="307" r:id="rId26"/>
    <p:sldId id="272" r:id="rId27"/>
    <p:sldId id="273" r:id="rId28"/>
    <p:sldId id="308" r:id="rId29"/>
    <p:sldId id="309" r:id="rId30"/>
    <p:sldId id="274" r:id="rId31"/>
    <p:sldId id="311" r:id="rId32"/>
    <p:sldId id="276" r:id="rId33"/>
    <p:sldId id="279" r:id="rId34"/>
    <p:sldId id="310" r:id="rId35"/>
    <p:sldId id="280" r:id="rId36"/>
    <p:sldId id="284" r:id="rId37"/>
    <p:sldId id="285" r:id="rId38"/>
    <p:sldId id="312" r:id="rId39"/>
    <p:sldId id="286" r:id="rId40"/>
    <p:sldId id="287" r:id="rId41"/>
    <p:sldId id="290" r:id="rId42"/>
    <p:sldId id="288" r:id="rId43"/>
    <p:sldId id="313" r:id="rId44"/>
    <p:sldId id="291" r:id="rId45"/>
    <p:sldId id="292" r:id="rId46"/>
    <p:sldId id="318" r:id="rId47"/>
    <p:sldId id="31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BFF"/>
    <a:srgbClr val="65BDFF"/>
    <a:srgbClr val="D5FFE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79570" autoAdjust="0"/>
  </p:normalViewPr>
  <p:slideViewPr>
    <p:cSldViewPr>
      <p:cViewPr>
        <p:scale>
          <a:sx n="68" d="100"/>
          <a:sy n="68" d="100"/>
        </p:scale>
        <p:origin x="-157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CPU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Activity Recognition</c:v>
                </c:pt>
                <c:pt idx="1">
                  <c:v>With Activity Recognition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0.81299999999999994</c:v>
                </c:pt>
                <c:pt idx="1">
                  <c:v>0.71100000000000063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3G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Activity Recognition</c:v>
                </c:pt>
                <c:pt idx="1">
                  <c:v>With Activity Recognition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337.2</c:v>
                </c:pt>
                <c:pt idx="1">
                  <c:v>49.3</c:v>
                </c:pt>
              </c:numCache>
            </c:numRef>
          </c:val>
        </c:ser>
        <c:gapWidth val="300"/>
        <c:axId val="96519680"/>
        <c:axId val="96574080"/>
      </c:barChart>
      <c:catAx>
        <c:axId val="965196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</a:t>
                </a:r>
                <a:r>
                  <a:rPr lang="en-US" baseline="0"/>
                  <a:t> Cases</a:t>
                </a:r>
                <a:endParaRPr lang="en-US"/>
              </a:p>
            </c:rich>
          </c:tx>
          <c:layout/>
        </c:title>
        <c:majorTickMark val="none"/>
        <c:tickLblPos val="nextTo"/>
        <c:crossAx val="96574080"/>
        <c:crosses val="autoZero"/>
        <c:auto val="1"/>
        <c:lblAlgn val="ctr"/>
        <c:lblOffset val="100"/>
      </c:catAx>
      <c:valAx>
        <c:axId val="96574080"/>
        <c:scaling>
          <c:logBase val="10"/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Engery</a:t>
                </a:r>
                <a:r>
                  <a:rPr lang="en-US" baseline="0"/>
                  <a:t> Consumed (in joules)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9651968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593224159863522"/>
          <c:y val="4.4057617797775513E-2"/>
          <c:w val="0.62035365771586271"/>
          <c:h val="0.76274434445694284"/>
        </c:manualLayout>
      </c:layout>
      <c:barChart>
        <c:barDir val="col"/>
        <c:grouping val="clustered"/>
        <c:gapWidth val="300"/>
        <c:axId val="97900032"/>
        <c:axId val="102431360"/>
      </c:barChart>
      <c:catAx>
        <c:axId val="97900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</a:t>
                </a:r>
                <a:r>
                  <a:rPr lang="en-US" baseline="0"/>
                  <a:t> Cases</a:t>
                </a:r>
                <a:endParaRPr lang="en-US"/>
              </a:p>
            </c:rich>
          </c:tx>
          <c:layout/>
        </c:title>
        <c:majorTickMark val="none"/>
        <c:tickLblPos val="nextTo"/>
        <c:crossAx val="102431360"/>
        <c:crosses val="autoZero"/>
        <c:auto val="1"/>
        <c:lblAlgn val="ctr"/>
        <c:lblOffset val="100"/>
      </c:catAx>
      <c:valAx>
        <c:axId val="102431360"/>
        <c:scaling>
          <c:logBase val="10"/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</a:t>
                </a:r>
                <a:r>
                  <a:rPr lang="en-US" baseline="0"/>
                  <a:t> Consumption (measured in micro watts)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9790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00757116898865"/>
          <c:y val="0.38029433820772401"/>
          <c:w val="0.2227225923682617"/>
          <c:h val="0.38226846644169482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593224159863522"/>
          <c:y val="4.4057617797775513E-2"/>
          <c:w val="0.62035365771586271"/>
          <c:h val="0.7627443444569428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Body Sensor Application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Activity Recognition</c:v>
                </c:pt>
                <c:pt idx="1">
                  <c:v>With Activity Recognition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94</c:v>
                </c:pt>
                <c:pt idx="1">
                  <c:v>16</c:v>
                </c:pt>
              </c:numCache>
            </c:numRef>
          </c:val>
        </c:ser>
        <c:gapWidth val="300"/>
        <c:axId val="104419712"/>
        <c:axId val="108907904"/>
      </c:barChart>
      <c:catAx>
        <c:axId val="1044197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</a:t>
                </a:r>
                <a:r>
                  <a:rPr lang="en-US" baseline="0"/>
                  <a:t> Cases</a:t>
                </a:r>
                <a:endParaRPr lang="en-US"/>
              </a:p>
            </c:rich>
          </c:tx>
          <c:layout/>
        </c:title>
        <c:majorTickMark val="none"/>
        <c:tickLblPos val="nextTo"/>
        <c:crossAx val="108907904"/>
        <c:crosses val="autoZero"/>
        <c:auto val="1"/>
        <c:lblAlgn val="ctr"/>
        <c:lblOffset val="100"/>
      </c:catAx>
      <c:valAx>
        <c:axId val="108907904"/>
        <c:scaling>
          <c:logBase val="10"/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</a:t>
                </a:r>
                <a:r>
                  <a:rPr lang="en-US" baseline="0"/>
                  <a:t> Consumption (measured in micro watts)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04419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00757116898865"/>
          <c:y val="0.38029433820772401"/>
          <c:w val="0.2227225923682617"/>
          <c:h val="0.38226846644169482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CPU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Buffers</c:v>
                </c:pt>
                <c:pt idx="1">
                  <c:v>With Buffers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278.89999999999969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3G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Buffers</c:v>
                </c:pt>
                <c:pt idx="1">
                  <c:v>With Buffers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2000</c:v>
                </c:pt>
                <c:pt idx="1">
                  <c:v>1200</c:v>
                </c:pt>
              </c:numCache>
            </c:numRef>
          </c:val>
        </c:ser>
        <c:gapWidth val="300"/>
        <c:axId val="108843392"/>
        <c:axId val="108845312"/>
      </c:barChart>
      <c:catAx>
        <c:axId val="1088433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</a:t>
                </a:r>
                <a:r>
                  <a:rPr lang="en-US" baseline="0"/>
                  <a:t> Cases</a:t>
                </a:r>
                <a:endParaRPr lang="en-US"/>
              </a:p>
            </c:rich>
          </c:tx>
          <c:layout/>
        </c:title>
        <c:majorTickMark val="none"/>
        <c:tickLblPos val="nextTo"/>
        <c:crossAx val="108845312"/>
        <c:crosses val="autoZero"/>
        <c:auto val="1"/>
        <c:lblAlgn val="ctr"/>
        <c:lblOffset val="100"/>
      </c:catAx>
      <c:valAx>
        <c:axId val="108845312"/>
        <c:scaling>
          <c:logBase val="10"/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</a:t>
                </a:r>
                <a:r>
                  <a:rPr lang="en-US" baseline="0"/>
                  <a:t> Consumed(in joules)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0884339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593224159863524"/>
          <c:y val="4.4057617797775513E-2"/>
          <c:w val="0.62035365771586271"/>
          <c:h val="0.7627443444569428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Body Sensor Application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Without Buffers</c:v>
                </c:pt>
                <c:pt idx="1">
                  <c:v>With Buffers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813</c:v>
                </c:pt>
                <c:pt idx="1">
                  <c:v>593</c:v>
                </c:pt>
              </c:numCache>
            </c:numRef>
          </c:val>
        </c:ser>
        <c:gapWidth val="300"/>
        <c:axId val="109185280"/>
        <c:axId val="109199744"/>
      </c:barChart>
      <c:catAx>
        <c:axId val="10918528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Test</a:t>
                </a:r>
                <a:r>
                  <a:rPr lang="en-US" baseline="0"/>
                  <a:t> Cases</a:t>
                </a:r>
                <a:endParaRPr lang="en-US"/>
              </a:p>
            </c:rich>
          </c:tx>
          <c:layout/>
        </c:title>
        <c:majorTickMark val="none"/>
        <c:tickLblPos val="nextTo"/>
        <c:crossAx val="109199744"/>
        <c:crosses val="autoZero"/>
        <c:auto val="1"/>
        <c:lblAlgn val="ctr"/>
        <c:lblOffset val="100"/>
      </c:catAx>
      <c:valAx>
        <c:axId val="109199744"/>
        <c:scaling>
          <c:logBase val="10"/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Power</a:t>
                </a:r>
                <a:r>
                  <a:rPr lang="en-US" baseline="0"/>
                  <a:t> Consumption (measured in micro watts)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10918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00762204724404"/>
          <c:y val="0.33664354455693024"/>
          <c:w val="0.2227225923682617"/>
          <c:h val="0.38226846644169482"/>
        </c:manualLayout>
      </c:layout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8F78FB-7B89-4123-B161-C708859F81D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DA3340-CE59-4138-8809-FAAA7EDDA401}">
      <dgm:prSet phldrT="[Text]"/>
      <dgm:spPr/>
      <dgm:t>
        <a:bodyPr/>
        <a:lstStyle/>
        <a:p>
          <a:r>
            <a:rPr lang="en-US" dirty="0" smtClean="0"/>
            <a:t>Sensor</a:t>
          </a:r>
          <a:r>
            <a:rPr lang="en-US" baseline="0" dirty="0" smtClean="0"/>
            <a:t> Service</a:t>
          </a:r>
          <a:endParaRPr lang="en-US" dirty="0"/>
        </a:p>
      </dgm:t>
    </dgm:pt>
    <dgm:pt modelId="{9DC89F1D-318E-4C22-8088-1212477036A7}" type="parTrans" cxnId="{4E232C03-6059-4443-B918-01644D1A8EB7}">
      <dgm:prSet/>
      <dgm:spPr/>
      <dgm:t>
        <a:bodyPr/>
        <a:lstStyle/>
        <a:p>
          <a:endParaRPr lang="en-US"/>
        </a:p>
      </dgm:t>
    </dgm:pt>
    <dgm:pt modelId="{76E5A87B-4AF1-4DBC-A6CD-A03AE6AFE740}" type="sibTrans" cxnId="{4E232C03-6059-4443-B918-01644D1A8EB7}">
      <dgm:prSet/>
      <dgm:spPr/>
      <dgm:t>
        <a:bodyPr/>
        <a:lstStyle/>
        <a:p>
          <a:r>
            <a:rPr lang="en-US" dirty="0" smtClean="0"/>
            <a:t>Storage and Processing</a:t>
          </a:r>
          <a:endParaRPr lang="en-US" dirty="0"/>
        </a:p>
      </dgm:t>
    </dgm:pt>
    <dgm:pt modelId="{57A82FBE-568B-46A2-BE3E-703619EDFD48}">
      <dgm:prSet phldrT="[Text]"/>
      <dgm:spPr/>
      <dgm:t>
        <a:bodyPr/>
        <a:lstStyle/>
        <a:p>
          <a:r>
            <a:rPr lang="en-US" dirty="0" smtClean="0"/>
            <a:t>Survey Module</a:t>
          </a:r>
          <a:endParaRPr lang="en-US" dirty="0"/>
        </a:p>
      </dgm:t>
    </dgm:pt>
    <dgm:pt modelId="{3609935C-923D-4073-988D-AA85D5013AE2}" type="parTrans" cxnId="{22BFB46F-4814-46BA-B0C8-33315E2DCD4C}">
      <dgm:prSet/>
      <dgm:spPr/>
      <dgm:t>
        <a:bodyPr/>
        <a:lstStyle/>
        <a:p>
          <a:endParaRPr lang="en-US"/>
        </a:p>
      </dgm:t>
    </dgm:pt>
    <dgm:pt modelId="{A2234631-7960-48F0-BB49-2FCC8214A94A}" type="sibTrans" cxnId="{22BFB46F-4814-46BA-B0C8-33315E2DCD4C}">
      <dgm:prSet/>
      <dgm:spPr/>
      <dgm:t>
        <a:bodyPr/>
        <a:lstStyle/>
        <a:p>
          <a:r>
            <a:rPr lang="en-US" dirty="0" smtClean="0"/>
            <a:t>Self-assessment + Random Surveys</a:t>
          </a:r>
          <a:endParaRPr lang="en-US" dirty="0"/>
        </a:p>
      </dgm:t>
    </dgm:pt>
    <dgm:pt modelId="{1D07CB6F-F205-41F2-AEC2-8AE94D24CF1D}">
      <dgm:prSet phldrT="[Text]"/>
      <dgm:spPr/>
      <dgm:t>
        <a:bodyPr/>
        <a:lstStyle/>
        <a:p>
          <a:r>
            <a:rPr lang="en-US" dirty="0" smtClean="0"/>
            <a:t>Network Module</a:t>
          </a:r>
          <a:endParaRPr lang="en-US" dirty="0"/>
        </a:p>
      </dgm:t>
    </dgm:pt>
    <dgm:pt modelId="{71AEF4BF-1FA9-4F22-875F-7805FC643AA1}" type="parTrans" cxnId="{411DF940-9732-48E9-938B-0920F448E8DC}">
      <dgm:prSet/>
      <dgm:spPr/>
      <dgm:t>
        <a:bodyPr/>
        <a:lstStyle/>
        <a:p>
          <a:endParaRPr lang="en-US"/>
        </a:p>
      </dgm:t>
    </dgm:pt>
    <dgm:pt modelId="{28EC99C3-ED3B-4BD6-BBA3-76D8288526D4}" type="sibTrans" cxnId="{411DF940-9732-48E9-938B-0920F448E8DC}">
      <dgm:prSet/>
      <dgm:spPr/>
      <dgm:t>
        <a:bodyPr/>
        <a:lstStyle/>
        <a:p>
          <a:r>
            <a:rPr lang="en-US" dirty="0" smtClean="0"/>
            <a:t>Connectivity with External Sensors</a:t>
          </a:r>
          <a:endParaRPr lang="en-US" dirty="0"/>
        </a:p>
      </dgm:t>
    </dgm:pt>
    <dgm:pt modelId="{1D40AC0F-0D21-4F48-8FDB-600B8CC117DD}">
      <dgm:prSet phldrT="[Text]"/>
      <dgm:spPr/>
      <dgm:t>
        <a:bodyPr/>
        <a:lstStyle/>
        <a:p>
          <a:r>
            <a:rPr lang="en-US" dirty="0" smtClean="0"/>
            <a:t>Data Collection Module</a:t>
          </a:r>
          <a:endParaRPr lang="en-US" dirty="0"/>
        </a:p>
      </dgm:t>
    </dgm:pt>
    <dgm:pt modelId="{C2E9FE70-CAE6-4D80-A1F2-A0C259421204}" type="parTrans" cxnId="{3975A081-2A31-41A9-9AA2-93B94EACD045}">
      <dgm:prSet/>
      <dgm:spPr/>
      <dgm:t>
        <a:bodyPr/>
        <a:lstStyle/>
        <a:p>
          <a:endParaRPr lang="en-US"/>
        </a:p>
      </dgm:t>
    </dgm:pt>
    <dgm:pt modelId="{230FEB18-8C80-4810-AF9A-B76F1E3C91DC}" type="sibTrans" cxnId="{3975A081-2A31-41A9-9AA2-93B94EACD045}">
      <dgm:prSet/>
      <dgm:spPr/>
      <dgm:t>
        <a:bodyPr/>
        <a:lstStyle/>
        <a:p>
          <a:r>
            <a:rPr lang="en-US" dirty="0" smtClean="0"/>
            <a:t>Smartphone sensors + location</a:t>
          </a:r>
          <a:endParaRPr lang="en-US" dirty="0"/>
        </a:p>
      </dgm:t>
    </dgm:pt>
    <dgm:pt modelId="{399319EC-7EAB-48BF-8FAA-22664485D975}" type="pres">
      <dgm:prSet presAssocID="{8B8F78FB-7B89-4123-B161-C708859F81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F718D07-6954-4623-9130-4A7ABBF7B1C3}" type="pres">
      <dgm:prSet presAssocID="{E7DA3340-CE59-4138-8809-FAAA7EDDA401}" presName="hierRoot1" presStyleCnt="0">
        <dgm:presLayoutVars>
          <dgm:hierBranch val="init"/>
        </dgm:presLayoutVars>
      </dgm:prSet>
      <dgm:spPr/>
    </dgm:pt>
    <dgm:pt modelId="{01FCA6A8-BCD1-46E9-8618-99076B6AE2AF}" type="pres">
      <dgm:prSet presAssocID="{E7DA3340-CE59-4138-8809-FAAA7EDDA401}" presName="rootComposite1" presStyleCnt="0"/>
      <dgm:spPr/>
    </dgm:pt>
    <dgm:pt modelId="{172AD740-6024-4CA2-A15C-E957B600B628}" type="pres">
      <dgm:prSet presAssocID="{E7DA3340-CE59-4138-8809-FAAA7EDDA401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1F40675-33E5-4ECE-B8E7-CE3D32A243A8}" type="pres">
      <dgm:prSet presAssocID="{E7DA3340-CE59-4138-8809-FAAA7EDDA401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D50058D-8D10-4EA2-8F8C-7A9FF3046434}" type="pres">
      <dgm:prSet presAssocID="{E7DA3340-CE59-4138-8809-FAAA7EDDA401}" presName="rootConnector1" presStyleLbl="node1" presStyleIdx="0" presStyleCnt="3"/>
      <dgm:spPr/>
      <dgm:t>
        <a:bodyPr/>
        <a:lstStyle/>
        <a:p>
          <a:endParaRPr lang="en-US"/>
        </a:p>
      </dgm:t>
    </dgm:pt>
    <dgm:pt modelId="{30473CD3-AE13-4C87-A58A-8C8F1F21ABBE}" type="pres">
      <dgm:prSet presAssocID="{E7DA3340-CE59-4138-8809-FAAA7EDDA401}" presName="hierChild2" presStyleCnt="0"/>
      <dgm:spPr/>
    </dgm:pt>
    <dgm:pt modelId="{0DD01D5E-8654-4C98-8387-B919146F7EC9}" type="pres">
      <dgm:prSet presAssocID="{3609935C-923D-4073-988D-AA85D5013AE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6FCFB424-8330-4D25-B153-F1DCFB567B46}" type="pres">
      <dgm:prSet presAssocID="{57A82FBE-568B-46A2-BE3E-703619EDFD48}" presName="hierRoot2" presStyleCnt="0">
        <dgm:presLayoutVars>
          <dgm:hierBranch val="init"/>
        </dgm:presLayoutVars>
      </dgm:prSet>
      <dgm:spPr/>
    </dgm:pt>
    <dgm:pt modelId="{5E98EC51-5BF8-48FC-B260-E720AFDFC5D8}" type="pres">
      <dgm:prSet presAssocID="{57A82FBE-568B-46A2-BE3E-703619EDFD48}" presName="rootComposite" presStyleCnt="0"/>
      <dgm:spPr/>
    </dgm:pt>
    <dgm:pt modelId="{46B01884-4304-40B3-AC02-F660D92ADCFB}" type="pres">
      <dgm:prSet presAssocID="{57A82FBE-568B-46A2-BE3E-703619EDFD48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38B81FE-6AD4-4A6E-AFA3-F0E41E82AB58}" type="pres">
      <dgm:prSet presAssocID="{57A82FBE-568B-46A2-BE3E-703619EDFD48}" presName="titleText2" presStyleLbl="fgAcc1" presStyleIdx="0" presStyleCnt="3" custScaleX="101231" custScaleY="22222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8068D1D-03DE-4EB4-AD15-11D84AB66B5A}" type="pres">
      <dgm:prSet presAssocID="{57A82FBE-568B-46A2-BE3E-703619EDFD48}" presName="rootConnector" presStyleLbl="node2" presStyleIdx="0" presStyleCnt="0"/>
      <dgm:spPr/>
      <dgm:t>
        <a:bodyPr/>
        <a:lstStyle/>
        <a:p>
          <a:endParaRPr lang="en-US"/>
        </a:p>
      </dgm:t>
    </dgm:pt>
    <dgm:pt modelId="{7B67999F-EBF9-4E2A-8AB7-E0086C010A75}" type="pres">
      <dgm:prSet presAssocID="{57A82FBE-568B-46A2-BE3E-703619EDFD48}" presName="hierChild4" presStyleCnt="0"/>
      <dgm:spPr/>
    </dgm:pt>
    <dgm:pt modelId="{27D982F7-56C6-4D28-B49E-ADD33B91C0A0}" type="pres">
      <dgm:prSet presAssocID="{57A82FBE-568B-46A2-BE3E-703619EDFD48}" presName="hierChild5" presStyleCnt="0"/>
      <dgm:spPr/>
    </dgm:pt>
    <dgm:pt modelId="{BF7734BE-9D27-4E5A-B0DB-B425E09921B5}" type="pres">
      <dgm:prSet presAssocID="{71AEF4BF-1FA9-4F22-875F-7805FC643AA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ACF62C14-EAE8-42E7-A66C-AB72D860F356}" type="pres">
      <dgm:prSet presAssocID="{1D07CB6F-F205-41F2-AEC2-8AE94D24CF1D}" presName="hierRoot2" presStyleCnt="0">
        <dgm:presLayoutVars>
          <dgm:hierBranch val="init"/>
        </dgm:presLayoutVars>
      </dgm:prSet>
      <dgm:spPr/>
    </dgm:pt>
    <dgm:pt modelId="{D0452E8A-2B37-4DCB-9DFB-DED8A1DDF9CF}" type="pres">
      <dgm:prSet presAssocID="{1D07CB6F-F205-41F2-AEC2-8AE94D24CF1D}" presName="rootComposite" presStyleCnt="0"/>
      <dgm:spPr/>
    </dgm:pt>
    <dgm:pt modelId="{A2E02750-38B6-4945-98B9-1DD84B205288}" type="pres">
      <dgm:prSet presAssocID="{1D07CB6F-F205-41F2-AEC2-8AE94D24CF1D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5F4C8F3-BD36-4EB0-B5CD-69247C55DD89}" type="pres">
      <dgm:prSet presAssocID="{1D07CB6F-F205-41F2-AEC2-8AE94D24CF1D}" presName="titleText2" presStyleLbl="fgAcc1" presStyleIdx="1" presStyleCnt="3" custScaleX="104466" custScaleY="1887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F089A30-6FF8-4185-864F-4EAA8A285853}" type="pres">
      <dgm:prSet presAssocID="{1D07CB6F-F205-41F2-AEC2-8AE94D24CF1D}" presName="rootConnector" presStyleLbl="node2" presStyleIdx="0" presStyleCnt="0"/>
      <dgm:spPr/>
      <dgm:t>
        <a:bodyPr/>
        <a:lstStyle/>
        <a:p>
          <a:endParaRPr lang="en-US"/>
        </a:p>
      </dgm:t>
    </dgm:pt>
    <dgm:pt modelId="{C61CCE93-93A2-442F-AA83-E9D6F3ECA36F}" type="pres">
      <dgm:prSet presAssocID="{1D07CB6F-F205-41F2-AEC2-8AE94D24CF1D}" presName="hierChild4" presStyleCnt="0"/>
      <dgm:spPr/>
    </dgm:pt>
    <dgm:pt modelId="{157D8A8A-707B-45A6-B32F-78A799FC55B2}" type="pres">
      <dgm:prSet presAssocID="{1D07CB6F-F205-41F2-AEC2-8AE94D24CF1D}" presName="hierChild5" presStyleCnt="0"/>
      <dgm:spPr/>
    </dgm:pt>
    <dgm:pt modelId="{2C5BAA46-CAAF-43F0-9F04-7F0496A8447B}" type="pres">
      <dgm:prSet presAssocID="{C2E9FE70-CAE6-4D80-A1F2-A0C259421204}" presName="Name37" presStyleLbl="parChTrans1D2" presStyleIdx="2" presStyleCnt="3"/>
      <dgm:spPr/>
      <dgm:t>
        <a:bodyPr/>
        <a:lstStyle/>
        <a:p>
          <a:endParaRPr lang="en-US"/>
        </a:p>
      </dgm:t>
    </dgm:pt>
    <dgm:pt modelId="{28556FF9-2DB5-4820-BDED-68F198F82B8C}" type="pres">
      <dgm:prSet presAssocID="{1D40AC0F-0D21-4F48-8FDB-600B8CC117DD}" presName="hierRoot2" presStyleCnt="0">
        <dgm:presLayoutVars>
          <dgm:hierBranch val="init"/>
        </dgm:presLayoutVars>
      </dgm:prSet>
      <dgm:spPr/>
    </dgm:pt>
    <dgm:pt modelId="{EE88DBDE-AB43-4F50-AD41-969A65BD2B57}" type="pres">
      <dgm:prSet presAssocID="{1D40AC0F-0D21-4F48-8FDB-600B8CC117DD}" presName="rootComposite" presStyleCnt="0"/>
      <dgm:spPr/>
    </dgm:pt>
    <dgm:pt modelId="{D38ABD07-19D6-413F-939B-9DBDFF8BA49B}" type="pres">
      <dgm:prSet presAssocID="{1D40AC0F-0D21-4F48-8FDB-600B8CC117DD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5D291938-26E9-4073-9E0B-345813D418C9}" type="pres">
      <dgm:prSet presAssocID="{1D40AC0F-0D21-4F48-8FDB-600B8CC117DD}" presName="titleText2" presStyleLbl="fgAcc1" presStyleIdx="2" presStyleCnt="3" custScaleY="222509" custLinFactNeighborX="1300" custLinFactNeighborY="8108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5F83804-20E9-4C4C-A180-4EDDAC71B8F2}" type="pres">
      <dgm:prSet presAssocID="{1D40AC0F-0D21-4F48-8FDB-600B8CC117DD}" presName="rootConnector" presStyleLbl="node2" presStyleIdx="0" presStyleCnt="0"/>
      <dgm:spPr/>
      <dgm:t>
        <a:bodyPr/>
        <a:lstStyle/>
        <a:p>
          <a:endParaRPr lang="en-US"/>
        </a:p>
      </dgm:t>
    </dgm:pt>
    <dgm:pt modelId="{8FA185C2-8286-4799-89A3-B51A47A830DA}" type="pres">
      <dgm:prSet presAssocID="{1D40AC0F-0D21-4F48-8FDB-600B8CC117DD}" presName="hierChild4" presStyleCnt="0"/>
      <dgm:spPr/>
    </dgm:pt>
    <dgm:pt modelId="{9235B097-D988-445B-87A7-DA675E33C41A}" type="pres">
      <dgm:prSet presAssocID="{1D40AC0F-0D21-4F48-8FDB-600B8CC117DD}" presName="hierChild5" presStyleCnt="0"/>
      <dgm:spPr/>
    </dgm:pt>
    <dgm:pt modelId="{27B7A681-2FA0-42C2-B9A3-B62C275920E0}" type="pres">
      <dgm:prSet presAssocID="{E7DA3340-CE59-4138-8809-FAAA7EDDA401}" presName="hierChild3" presStyleCnt="0"/>
      <dgm:spPr/>
    </dgm:pt>
  </dgm:ptLst>
  <dgm:cxnLst>
    <dgm:cxn modelId="{570CEA69-C7C7-4A66-9C33-AD0917568FDD}" type="presOf" srcId="{3609935C-923D-4073-988D-AA85D5013AE2}" destId="{0DD01D5E-8654-4C98-8387-B919146F7EC9}" srcOrd="0" destOrd="0" presId="urn:microsoft.com/office/officeart/2008/layout/NameandTitleOrganizationalChart"/>
    <dgm:cxn modelId="{8752C763-5E47-4B05-B22D-AB238BB100C3}" type="presOf" srcId="{28EC99C3-ED3B-4BD6-BBA3-76D8288526D4}" destId="{C5F4C8F3-BD36-4EB0-B5CD-69247C55DD89}" srcOrd="0" destOrd="0" presId="urn:microsoft.com/office/officeart/2008/layout/NameandTitleOrganizationalChart"/>
    <dgm:cxn modelId="{99169653-495E-4623-A2E9-2A5E4E139BCD}" type="presOf" srcId="{1D07CB6F-F205-41F2-AEC2-8AE94D24CF1D}" destId="{A2E02750-38B6-4945-98B9-1DD84B205288}" srcOrd="0" destOrd="0" presId="urn:microsoft.com/office/officeart/2008/layout/NameandTitleOrganizationalChart"/>
    <dgm:cxn modelId="{0CDCE44E-275B-46CC-A061-61626F90E0A8}" type="presOf" srcId="{1D40AC0F-0D21-4F48-8FDB-600B8CC117DD}" destId="{D38ABD07-19D6-413F-939B-9DBDFF8BA49B}" srcOrd="0" destOrd="0" presId="urn:microsoft.com/office/officeart/2008/layout/NameandTitleOrganizationalChart"/>
    <dgm:cxn modelId="{A39D2263-E64D-4DD6-8E91-28D8FA1D40B2}" type="presOf" srcId="{1D40AC0F-0D21-4F48-8FDB-600B8CC117DD}" destId="{B5F83804-20E9-4C4C-A180-4EDDAC71B8F2}" srcOrd="1" destOrd="0" presId="urn:microsoft.com/office/officeart/2008/layout/NameandTitleOrganizationalChart"/>
    <dgm:cxn modelId="{5490B05C-7485-4912-9B2F-A88F496BEC78}" type="presOf" srcId="{C2E9FE70-CAE6-4D80-A1F2-A0C259421204}" destId="{2C5BAA46-CAAF-43F0-9F04-7F0496A8447B}" srcOrd="0" destOrd="0" presId="urn:microsoft.com/office/officeart/2008/layout/NameandTitleOrganizationalChart"/>
    <dgm:cxn modelId="{246EA725-2063-47B7-969C-914C6941E131}" type="presOf" srcId="{57A82FBE-568B-46A2-BE3E-703619EDFD48}" destId="{46B01884-4304-40B3-AC02-F660D92ADCFB}" srcOrd="0" destOrd="0" presId="urn:microsoft.com/office/officeart/2008/layout/NameandTitleOrganizationalChart"/>
    <dgm:cxn modelId="{EC587630-ABE5-44D4-AAEF-454BEF0DBFA4}" type="presOf" srcId="{1D07CB6F-F205-41F2-AEC2-8AE94D24CF1D}" destId="{FF089A30-6FF8-4185-864F-4EAA8A285853}" srcOrd="1" destOrd="0" presId="urn:microsoft.com/office/officeart/2008/layout/NameandTitleOrganizationalChart"/>
    <dgm:cxn modelId="{3975A081-2A31-41A9-9AA2-93B94EACD045}" srcId="{E7DA3340-CE59-4138-8809-FAAA7EDDA401}" destId="{1D40AC0F-0D21-4F48-8FDB-600B8CC117DD}" srcOrd="2" destOrd="0" parTransId="{C2E9FE70-CAE6-4D80-A1F2-A0C259421204}" sibTransId="{230FEB18-8C80-4810-AF9A-B76F1E3C91DC}"/>
    <dgm:cxn modelId="{4E232C03-6059-4443-B918-01644D1A8EB7}" srcId="{8B8F78FB-7B89-4123-B161-C708859F81D0}" destId="{E7DA3340-CE59-4138-8809-FAAA7EDDA401}" srcOrd="0" destOrd="0" parTransId="{9DC89F1D-318E-4C22-8088-1212477036A7}" sibTransId="{76E5A87B-4AF1-4DBC-A6CD-A03AE6AFE740}"/>
    <dgm:cxn modelId="{74247929-EF3E-434E-B701-3B2BDC49BAD1}" type="presOf" srcId="{71AEF4BF-1FA9-4F22-875F-7805FC643AA1}" destId="{BF7734BE-9D27-4E5A-B0DB-B425E09921B5}" srcOrd="0" destOrd="0" presId="urn:microsoft.com/office/officeart/2008/layout/NameandTitleOrganizationalChart"/>
    <dgm:cxn modelId="{C4171A9A-A80B-4509-A6B4-11C4BFC35E26}" type="presOf" srcId="{E7DA3340-CE59-4138-8809-FAAA7EDDA401}" destId="{BD50058D-8D10-4EA2-8F8C-7A9FF3046434}" srcOrd="1" destOrd="0" presId="urn:microsoft.com/office/officeart/2008/layout/NameandTitleOrganizationalChart"/>
    <dgm:cxn modelId="{411DF940-9732-48E9-938B-0920F448E8DC}" srcId="{E7DA3340-CE59-4138-8809-FAAA7EDDA401}" destId="{1D07CB6F-F205-41F2-AEC2-8AE94D24CF1D}" srcOrd="1" destOrd="0" parTransId="{71AEF4BF-1FA9-4F22-875F-7805FC643AA1}" sibTransId="{28EC99C3-ED3B-4BD6-BBA3-76D8288526D4}"/>
    <dgm:cxn modelId="{A3A514D6-A6A5-45B2-9F77-970CABE0E4DD}" type="presOf" srcId="{E7DA3340-CE59-4138-8809-FAAA7EDDA401}" destId="{172AD740-6024-4CA2-A15C-E957B600B628}" srcOrd="0" destOrd="0" presId="urn:microsoft.com/office/officeart/2008/layout/NameandTitleOrganizationalChart"/>
    <dgm:cxn modelId="{E51809BB-DCF5-4C8F-A960-A299BE61B50B}" type="presOf" srcId="{A2234631-7960-48F0-BB49-2FCC8214A94A}" destId="{B38B81FE-6AD4-4A6E-AFA3-F0E41E82AB58}" srcOrd="0" destOrd="0" presId="urn:microsoft.com/office/officeart/2008/layout/NameandTitleOrganizationalChart"/>
    <dgm:cxn modelId="{E587A1B8-7C26-46E0-B302-2567B9D1A57F}" type="presOf" srcId="{76E5A87B-4AF1-4DBC-A6CD-A03AE6AFE740}" destId="{81F40675-33E5-4ECE-B8E7-CE3D32A243A8}" srcOrd="0" destOrd="0" presId="urn:microsoft.com/office/officeart/2008/layout/NameandTitleOrganizationalChart"/>
    <dgm:cxn modelId="{6956AF44-ADC3-45C9-8777-764E685C4BCD}" type="presOf" srcId="{57A82FBE-568B-46A2-BE3E-703619EDFD48}" destId="{68068D1D-03DE-4EB4-AD15-11D84AB66B5A}" srcOrd="1" destOrd="0" presId="urn:microsoft.com/office/officeart/2008/layout/NameandTitleOrganizationalChart"/>
    <dgm:cxn modelId="{BB000CE7-8E86-4DA7-BC51-F9EF0C718C64}" type="presOf" srcId="{8B8F78FB-7B89-4123-B161-C708859F81D0}" destId="{399319EC-7EAB-48BF-8FAA-22664485D975}" srcOrd="0" destOrd="0" presId="urn:microsoft.com/office/officeart/2008/layout/NameandTitleOrganizationalChart"/>
    <dgm:cxn modelId="{4511509E-385F-4E43-A9F7-9F633A9E1A5B}" type="presOf" srcId="{230FEB18-8C80-4810-AF9A-B76F1E3C91DC}" destId="{5D291938-26E9-4073-9E0B-345813D418C9}" srcOrd="0" destOrd="0" presId="urn:microsoft.com/office/officeart/2008/layout/NameandTitleOrganizationalChart"/>
    <dgm:cxn modelId="{22BFB46F-4814-46BA-B0C8-33315E2DCD4C}" srcId="{E7DA3340-CE59-4138-8809-FAAA7EDDA401}" destId="{57A82FBE-568B-46A2-BE3E-703619EDFD48}" srcOrd="0" destOrd="0" parTransId="{3609935C-923D-4073-988D-AA85D5013AE2}" sibTransId="{A2234631-7960-48F0-BB49-2FCC8214A94A}"/>
    <dgm:cxn modelId="{0CFD8E70-C37C-4211-B24E-04DAC985B4B5}" type="presParOf" srcId="{399319EC-7EAB-48BF-8FAA-22664485D975}" destId="{3F718D07-6954-4623-9130-4A7ABBF7B1C3}" srcOrd="0" destOrd="0" presId="urn:microsoft.com/office/officeart/2008/layout/NameandTitleOrganizationalChart"/>
    <dgm:cxn modelId="{B9155D15-C9B0-444C-8F48-ADFC60FC7D06}" type="presParOf" srcId="{3F718D07-6954-4623-9130-4A7ABBF7B1C3}" destId="{01FCA6A8-BCD1-46E9-8618-99076B6AE2AF}" srcOrd="0" destOrd="0" presId="urn:microsoft.com/office/officeart/2008/layout/NameandTitleOrganizationalChart"/>
    <dgm:cxn modelId="{B2FF56AB-9D28-4706-B87D-FA3C40E60A0F}" type="presParOf" srcId="{01FCA6A8-BCD1-46E9-8618-99076B6AE2AF}" destId="{172AD740-6024-4CA2-A15C-E957B600B628}" srcOrd="0" destOrd="0" presId="urn:microsoft.com/office/officeart/2008/layout/NameandTitleOrganizationalChart"/>
    <dgm:cxn modelId="{75973334-8312-4942-BF7D-78281B268085}" type="presParOf" srcId="{01FCA6A8-BCD1-46E9-8618-99076B6AE2AF}" destId="{81F40675-33E5-4ECE-B8E7-CE3D32A243A8}" srcOrd="1" destOrd="0" presId="urn:microsoft.com/office/officeart/2008/layout/NameandTitleOrganizationalChart"/>
    <dgm:cxn modelId="{F136278D-9DC0-4A79-B2F1-EE66FABEF16C}" type="presParOf" srcId="{01FCA6A8-BCD1-46E9-8618-99076B6AE2AF}" destId="{BD50058D-8D10-4EA2-8F8C-7A9FF3046434}" srcOrd="2" destOrd="0" presId="urn:microsoft.com/office/officeart/2008/layout/NameandTitleOrganizationalChart"/>
    <dgm:cxn modelId="{04B0EFA8-3FED-4750-BA3A-B1F1B9E808A1}" type="presParOf" srcId="{3F718D07-6954-4623-9130-4A7ABBF7B1C3}" destId="{30473CD3-AE13-4C87-A58A-8C8F1F21ABBE}" srcOrd="1" destOrd="0" presId="urn:microsoft.com/office/officeart/2008/layout/NameandTitleOrganizationalChart"/>
    <dgm:cxn modelId="{7D0DEF5F-346B-426E-9EAE-1DFE3CB0FA99}" type="presParOf" srcId="{30473CD3-AE13-4C87-A58A-8C8F1F21ABBE}" destId="{0DD01D5E-8654-4C98-8387-B919146F7EC9}" srcOrd="0" destOrd="0" presId="urn:microsoft.com/office/officeart/2008/layout/NameandTitleOrganizationalChart"/>
    <dgm:cxn modelId="{A7FF856A-E7B6-4325-8A77-E4C4372BC485}" type="presParOf" srcId="{30473CD3-AE13-4C87-A58A-8C8F1F21ABBE}" destId="{6FCFB424-8330-4D25-B153-F1DCFB567B46}" srcOrd="1" destOrd="0" presId="urn:microsoft.com/office/officeart/2008/layout/NameandTitleOrganizationalChart"/>
    <dgm:cxn modelId="{FA41985F-D548-4DE9-B91E-26F2FB3B5C29}" type="presParOf" srcId="{6FCFB424-8330-4D25-B153-F1DCFB567B46}" destId="{5E98EC51-5BF8-48FC-B260-E720AFDFC5D8}" srcOrd="0" destOrd="0" presId="urn:microsoft.com/office/officeart/2008/layout/NameandTitleOrganizationalChart"/>
    <dgm:cxn modelId="{71E48BFE-47D2-46B1-9C8B-BD1C9C837798}" type="presParOf" srcId="{5E98EC51-5BF8-48FC-B260-E720AFDFC5D8}" destId="{46B01884-4304-40B3-AC02-F660D92ADCFB}" srcOrd="0" destOrd="0" presId="urn:microsoft.com/office/officeart/2008/layout/NameandTitleOrganizationalChart"/>
    <dgm:cxn modelId="{396BDB39-408B-416E-BA15-7B413CA2F502}" type="presParOf" srcId="{5E98EC51-5BF8-48FC-B260-E720AFDFC5D8}" destId="{B38B81FE-6AD4-4A6E-AFA3-F0E41E82AB58}" srcOrd="1" destOrd="0" presId="urn:microsoft.com/office/officeart/2008/layout/NameandTitleOrganizationalChart"/>
    <dgm:cxn modelId="{E27A6ED1-6464-4092-BE6E-0FE7176600FB}" type="presParOf" srcId="{5E98EC51-5BF8-48FC-B260-E720AFDFC5D8}" destId="{68068D1D-03DE-4EB4-AD15-11D84AB66B5A}" srcOrd="2" destOrd="0" presId="urn:microsoft.com/office/officeart/2008/layout/NameandTitleOrganizationalChart"/>
    <dgm:cxn modelId="{28D9F04D-FFAA-4E46-96D5-AF189411F999}" type="presParOf" srcId="{6FCFB424-8330-4D25-B153-F1DCFB567B46}" destId="{7B67999F-EBF9-4E2A-8AB7-E0086C010A75}" srcOrd="1" destOrd="0" presId="urn:microsoft.com/office/officeart/2008/layout/NameandTitleOrganizationalChart"/>
    <dgm:cxn modelId="{1D0EC8B5-4FD8-4EBC-8E6D-3C64C383B006}" type="presParOf" srcId="{6FCFB424-8330-4D25-B153-F1DCFB567B46}" destId="{27D982F7-56C6-4D28-B49E-ADD33B91C0A0}" srcOrd="2" destOrd="0" presId="urn:microsoft.com/office/officeart/2008/layout/NameandTitleOrganizationalChart"/>
    <dgm:cxn modelId="{6E47B89B-A000-4D2B-8A53-4C7A9095D8A7}" type="presParOf" srcId="{30473CD3-AE13-4C87-A58A-8C8F1F21ABBE}" destId="{BF7734BE-9D27-4E5A-B0DB-B425E09921B5}" srcOrd="2" destOrd="0" presId="urn:microsoft.com/office/officeart/2008/layout/NameandTitleOrganizationalChart"/>
    <dgm:cxn modelId="{11CCD756-D8BC-4848-A0F4-64BF2EED6B51}" type="presParOf" srcId="{30473CD3-AE13-4C87-A58A-8C8F1F21ABBE}" destId="{ACF62C14-EAE8-42E7-A66C-AB72D860F356}" srcOrd="3" destOrd="0" presId="urn:microsoft.com/office/officeart/2008/layout/NameandTitleOrganizationalChart"/>
    <dgm:cxn modelId="{46827F66-A2D5-4266-9F94-FC8298D498D7}" type="presParOf" srcId="{ACF62C14-EAE8-42E7-A66C-AB72D860F356}" destId="{D0452E8A-2B37-4DCB-9DFB-DED8A1DDF9CF}" srcOrd="0" destOrd="0" presId="urn:microsoft.com/office/officeart/2008/layout/NameandTitleOrganizationalChart"/>
    <dgm:cxn modelId="{080FFA39-358E-44C1-BA4A-63FAAC59E9E0}" type="presParOf" srcId="{D0452E8A-2B37-4DCB-9DFB-DED8A1DDF9CF}" destId="{A2E02750-38B6-4945-98B9-1DD84B205288}" srcOrd="0" destOrd="0" presId="urn:microsoft.com/office/officeart/2008/layout/NameandTitleOrganizationalChart"/>
    <dgm:cxn modelId="{CF572D2A-F114-4DDA-873E-A7A9CAE0A68B}" type="presParOf" srcId="{D0452E8A-2B37-4DCB-9DFB-DED8A1DDF9CF}" destId="{C5F4C8F3-BD36-4EB0-B5CD-69247C55DD89}" srcOrd="1" destOrd="0" presId="urn:microsoft.com/office/officeart/2008/layout/NameandTitleOrganizationalChart"/>
    <dgm:cxn modelId="{312F4DB7-1F03-4B88-B7D3-905791958B22}" type="presParOf" srcId="{D0452E8A-2B37-4DCB-9DFB-DED8A1DDF9CF}" destId="{FF089A30-6FF8-4185-864F-4EAA8A285853}" srcOrd="2" destOrd="0" presId="urn:microsoft.com/office/officeart/2008/layout/NameandTitleOrganizationalChart"/>
    <dgm:cxn modelId="{5419D625-F4EA-4655-912A-3E17AEEC8DC0}" type="presParOf" srcId="{ACF62C14-EAE8-42E7-A66C-AB72D860F356}" destId="{C61CCE93-93A2-442F-AA83-E9D6F3ECA36F}" srcOrd="1" destOrd="0" presId="urn:microsoft.com/office/officeart/2008/layout/NameandTitleOrganizationalChart"/>
    <dgm:cxn modelId="{A97C05D8-F871-4BC7-9D07-04BE9B80C336}" type="presParOf" srcId="{ACF62C14-EAE8-42E7-A66C-AB72D860F356}" destId="{157D8A8A-707B-45A6-B32F-78A799FC55B2}" srcOrd="2" destOrd="0" presId="urn:microsoft.com/office/officeart/2008/layout/NameandTitleOrganizationalChart"/>
    <dgm:cxn modelId="{DAFB7686-2F76-4FA7-9D7A-99C516DBADE8}" type="presParOf" srcId="{30473CD3-AE13-4C87-A58A-8C8F1F21ABBE}" destId="{2C5BAA46-CAAF-43F0-9F04-7F0496A8447B}" srcOrd="4" destOrd="0" presId="urn:microsoft.com/office/officeart/2008/layout/NameandTitleOrganizationalChart"/>
    <dgm:cxn modelId="{60945D3C-7722-4D1C-A214-02E1BFD3AE59}" type="presParOf" srcId="{30473CD3-AE13-4C87-A58A-8C8F1F21ABBE}" destId="{28556FF9-2DB5-4820-BDED-68F198F82B8C}" srcOrd="5" destOrd="0" presId="urn:microsoft.com/office/officeart/2008/layout/NameandTitleOrganizationalChart"/>
    <dgm:cxn modelId="{BFA3947E-ACB1-42D5-A380-D2F6234B2D72}" type="presParOf" srcId="{28556FF9-2DB5-4820-BDED-68F198F82B8C}" destId="{EE88DBDE-AB43-4F50-AD41-969A65BD2B57}" srcOrd="0" destOrd="0" presId="urn:microsoft.com/office/officeart/2008/layout/NameandTitleOrganizationalChart"/>
    <dgm:cxn modelId="{CA4ACA69-8CD0-4697-9322-547436D727B2}" type="presParOf" srcId="{EE88DBDE-AB43-4F50-AD41-969A65BD2B57}" destId="{D38ABD07-19D6-413F-939B-9DBDFF8BA49B}" srcOrd="0" destOrd="0" presId="urn:microsoft.com/office/officeart/2008/layout/NameandTitleOrganizationalChart"/>
    <dgm:cxn modelId="{9D57968B-EF39-47B4-A4BF-3C395E4139EC}" type="presParOf" srcId="{EE88DBDE-AB43-4F50-AD41-969A65BD2B57}" destId="{5D291938-26E9-4073-9E0B-345813D418C9}" srcOrd="1" destOrd="0" presId="urn:microsoft.com/office/officeart/2008/layout/NameandTitleOrganizationalChart"/>
    <dgm:cxn modelId="{EF943F77-B10E-4612-BC4E-E57C50C2A02A}" type="presParOf" srcId="{EE88DBDE-AB43-4F50-AD41-969A65BD2B57}" destId="{B5F83804-20E9-4C4C-A180-4EDDAC71B8F2}" srcOrd="2" destOrd="0" presId="urn:microsoft.com/office/officeart/2008/layout/NameandTitleOrganizationalChart"/>
    <dgm:cxn modelId="{A2FCB77E-F524-468B-96A9-ECC9F3695C61}" type="presParOf" srcId="{28556FF9-2DB5-4820-BDED-68F198F82B8C}" destId="{8FA185C2-8286-4799-89A3-B51A47A830DA}" srcOrd="1" destOrd="0" presId="urn:microsoft.com/office/officeart/2008/layout/NameandTitleOrganizationalChart"/>
    <dgm:cxn modelId="{7E144EC4-F9C9-42B9-A09A-ED9E64B73809}" type="presParOf" srcId="{28556FF9-2DB5-4820-BDED-68F198F82B8C}" destId="{9235B097-D988-445B-87A7-DA675E33C41A}" srcOrd="2" destOrd="0" presId="urn:microsoft.com/office/officeart/2008/layout/NameandTitleOrganizationalChart"/>
    <dgm:cxn modelId="{FB8AB109-D524-4EB3-8282-5BA8AA267285}" type="presParOf" srcId="{3F718D07-6954-4623-9130-4A7ABBF7B1C3}" destId="{27B7A681-2FA0-42C2-B9A3-B62C275920E0}" srcOrd="2" destOrd="0" presId="urn:microsoft.com/office/officeart/2008/layout/NameandTitleOrganizational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AA46-CAAF-43F0-9F04-7F0496A8447B}">
      <dsp:nvSpPr>
        <dsp:cNvPr id="0" name=""/>
        <dsp:cNvSpPr/>
      </dsp:nvSpPr>
      <dsp:spPr>
        <a:xfrm>
          <a:off x="4008387" y="1670133"/>
          <a:ext cx="2861185" cy="63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46"/>
              </a:lnTo>
              <a:lnTo>
                <a:pt x="2861185" y="379546"/>
              </a:lnTo>
              <a:lnTo>
                <a:pt x="2861185" y="6366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734BE-9D27-4E5A-B0DB-B425E09921B5}">
      <dsp:nvSpPr>
        <dsp:cNvPr id="0" name=""/>
        <dsp:cNvSpPr/>
      </dsp:nvSpPr>
      <dsp:spPr>
        <a:xfrm>
          <a:off x="3962667" y="1670133"/>
          <a:ext cx="91440" cy="636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9546"/>
              </a:lnTo>
              <a:lnTo>
                <a:pt x="51614" y="379546"/>
              </a:lnTo>
              <a:lnTo>
                <a:pt x="51614" y="6366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01D5E-8654-4C98-8387-B919146F7EC9}">
      <dsp:nvSpPr>
        <dsp:cNvPr id="0" name=""/>
        <dsp:cNvSpPr/>
      </dsp:nvSpPr>
      <dsp:spPr>
        <a:xfrm>
          <a:off x="1147202" y="1670133"/>
          <a:ext cx="2861185" cy="636658"/>
        </a:xfrm>
        <a:custGeom>
          <a:avLst/>
          <a:gdLst/>
          <a:ahLst/>
          <a:cxnLst/>
          <a:rect l="0" t="0" r="0" b="0"/>
          <a:pathLst>
            <a:path>
              <a:moveTo>
                <a:pt x="2861185" y="0"/>
              </a:moveTo>
              <a:lnTo>
                <a:pt x="2861185" y="379546"/>
              </a:lnTo>
              <a:lnTo>
                <a:pt x="0" y="379546"/>
              </a:lnTo>
              <a:lnTo>
                <a:pt x="0" y="6366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AD740-6024-4CA2-A15C-E957B600B628}">
      <dsp:nvSpPr>
        <dsp:cNvPr id="0" name=""/>
        <dsp:cNvSpPr/>
      </dsp:nvSpPr>
      <dsp:spPr>
        <a:xfrm>
          <a:off x="2944266" y="568224"/>
          <a:ext cx="2128242" cy="110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54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Sensor</a:t>
          </a:r>
          <a:r>
            <a:rPr lang="en-US" sz="2400" kern="1200" baseline="0" dirty="0" smtClean="0"/>
            <a:t> Service</a:t>
          </a:r>
          <a:endParaRPr lang="en-US" sz="2400" kern="1200" dirty="0"/>
        </a:p>
      </dsp:txBody>
      <dsp:txXfrm>
        <a:off x="2944266" y="568224"/>
        <a:ext cx="2128242" cy="1101909"/>
      </dsp:txXfrm>
    </dsp:sp>
    <dsp:sp modelId="{81F40675-33E5-4ECE-B8E7-CE3D32A243A8}">
      <dsp:nvSpPr>
        <dsp:cNvPr id="0" name=""/>
        <dsp:cNvSpPr/>
      </dsp:nvSpPr>
      <dsp:spPr>
        <a:xfrm>
          <a:off x="3369915" y="1425264"/>
          <a:ext cx="1915417" cy="367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Storage and Processing</a:t>
          </a:r>
          <a:endParaRPr lang="en-US" sz="1400" kern="1200" dirty="0"/>
        </a:p>
      </dsp:txBody>
      <dsp:txXfrm>
        <a:off x="3369915" y="1425264"/>
        <a:ext cx="1915417" cy="367303"/>
      </dsp:txXfrm>
    </dsp:sp>
    <dsp:sp modelId="{46B01884-4304-40B3-AC02-F660D92ADCFB}">
      <dsp:nvSpPr>
        <dsp:cNvPr id="0" name=""/>
        <dsp:cNvSpPr/>
      </dsp:nvSpPr>
      <dsp:spPr>
        <a:xfrm>
          <a:off x="83081" y="2306792"/>
          <a:ext cx="2128242" cy="110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54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Survey Module</a:t>
          </a:r>
          <a:endParaRPr lang="en-US" sz="2400" kern="1200" dirty="0"/>
        </a:p>
      </dsp:txBody>
      <dsp:txXfrm>
        <a:off x="83081" y="2306792"/>
        <a:ext cx="2128242" cy="1101909"/>
      </dsp:txXfrm>
    </dsp:sp>
    <dsp:sp modelId="{B38B81FE-6AD4-4A6E-AFA3-F0E41E82AB58}">
      <dsp:nvSpPr>
        <dsp:cNvPr id="0" name=""/>
        <dsp:cNvSpPr/>
      </dsp:nvSpPr>
      <dsp:spPr>
        <a:xfrm>
          <a:off x="496940" y="2939363"/>
          <a:ext cx="1938996" cy="8162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Self-assessment + Random Surveys</a:t>
          </a:r>
          <a:endParaRPr lang="en-US" sz="1600" kern="1200" dirty="0"/>
        </a:p>
      </dsp:txBody>
      <dsp:txXfrm>
        <a:off x="496940" y="2939363"/>
        <a:ext cx="1938996" cy="816243"/>
      </dsp:txXfrm>
    </dsp:sp>
    <dsp:sp modelId="{A2E02750-38B6-4945-98B9-1DD84B205288}">
      <dsp:nvSpPr>
        <dsp:cNvPr id="0" name=""/>
        <dsp:cNvSpPr/>
      </dsp:nvSpPr>
      <dsp:spPr>
        <a:xfrm>
          <a:off x="2950161" y="2306792"/>
          <a:ext cx="2128242" cy="110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54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Network Module</a:t>
          </a:r>
          <a:endParaRPr lang="en-US" sz="2400" kern="1200" dirty="0"/>
        </a:p>
      </dsp:txBody>
      <dsp:txXfrm>
        <a:off x="2950161" y="2306792"/>
        <a:ext cx="2128242" cy="1101909"/>
      </dsp:txXfrm>
    </dsp:sp>
    <dsp:sp modelId="{C5F4C8F3-BD36-4EB0-B5CD-69247C55DD89}">
      <dsp:nvSpPr>
        <dsp:cNvPr id="0" name=""/>
        <dsp:cNvSpPr/>
      </dsp:nvSpPr>
      <dsp:spPr>
        <a:xfrm>
          <a:off x="3375809" y="3163833"/>
          <a:ext cx="1915417" cy="3673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External Sensors</a:t>
          </a:r>
          <a:endParaRPr lang="en-US" sz="1900" kern="1200" dirty="0"/>
        </a:p>
      </dsp:txBody>
      <dsp:txXfrm>
        <a:off x="3375809" y="3163833"/>
        <a:ext cx="1915417" cy="367303"/>
      </dsp:txXfrm>
    </dsp:sp>
    <dsp:sp modelId="{D38ABD07-19D6-413F-939B-9DBDFF8BA49B}">
      <dsp:nvSpPr>
        <dsp:cNvPr id="0" name=""/>
        <dsp:cNvSpPr/>
      </dsp:nvSpPr>
      <dsp:spPr>
        <a:xfrm>
          <a:off x="5805452" y="2306792"/>
          <a:ext cx="2128242" cy="11019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5492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Collection Module</a:t>
          </a:r>
          <a:endParaRPr lang="en-US" sz="2400" kern="1200" dirty="0"/>
        </a:p>
      </dsp:txBody>
      <dsp:txXfrm>
        <a:off x="5805452" y="2306792"/>
        <a:ext cx="2128242" cy="1101909"/>
      </dsp:txXfrm>
    </dsp:sp>
    <dsp:sp modelId="{5D291938-26E9-4073-9E0B-345813D418C9}">
      <dsp:nvSpPr>
        <dsp:cNvPr id="0" name=""/>
        <dsp:cNvSpPr/>
      </dsp:nvSpPr>
      <dsp:spPr>
        <a:xfrm>
          <a:off x="6256001" y="3236652"/>
          <a:ext cx="1915417" cy="8172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Smartphone sensors + location</a:t>
          </a:r>
          <a:endParaRPr lang="en-US" sz="1800" kern="1200" dirty="0"/>
        </a:p>
      </dsp:txBody>
      <dsp:txXfrm>
        <a:off x="6256001" y="3236652"/>
        <a:ext cx="1915417" cy="81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518CB-5428-4F82-96CC-3DDAF55F6E75}" type="datetimeFigureOut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C44DE-15B9-41D7-9184-97E81BAC33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891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C44DE-15B9-41D7-9184-97E81BAC334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DFD0C44-03A8-4EF1-A3D7-599DD6733B31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D0DF-C79D-43D8-BB1D-0030FEC936AF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DCF2-70E6-4A79-B921-B9C6E9A5564A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FBCA5-4422-44F2-AB09-AC7E2D8D408C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FA9F0-503F-4E26-A104-7AA9F78005F6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621D-CD8A-4978-9793-D681F3B64D4D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B68B0E-37D4-4574-9A71-31939F59ACBE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4DFCDD7-E518-49F0-B748-0D0255885D5A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C603-B6D9-4255-9FA1-8A175B00E9DB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0227-76E2-4363-828D-0C1BCC062227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DB023-7142-4468-9292-C6A8252E21F1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7AFAD90-BF25-47EE-B31E-D416FBBC5BCB}" type="datetime1">
              <a:rPr lang="en-US" smtClean="0"/>
              <a:pPr/>
              <a:t>11/18/2013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295400"/>
            <a:ext cx="8458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Comic Sans MS" pitchFamily="66" charset="0"/>
              </a:rPr>
              <a:t>Development of a wireless body area sensing system for alcohol craving study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r>
              <a:rPr lang="en-US" sz="2800" b="1" dirty="0" smtClean="0">
                <a:latin typeface="Comic Sans MS" pitchFamily="66" charset="0"/>
              </a:rPr>
              <a:t>		 Master’s Project Defense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28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  <a:p>
            <a:endParaRPr lang="en-US" sz="4000" b="1" dirty="0" smtClean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91000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>Sandeep Ravi</a:t>
            </a:r>
          </a:p>
          <a:p>
            <a:pPr algn="ctr"/>
            <a:endParaRPr lang="en-US" sz="3600" dirty="0" smtClean="0">
              <a:latin typeface="Comic Sans MS" pitchFamily="66" charset="0"/>
            </a:endParaRPr>
          </a:p>
          <a:p>
            <a:pPr algn="ctr"/>
            <a:r>
              <a:rPr lang="en-US" sz="2800" dirty="0" smtClean="0">
                <a:latin typeface="Comic Sans MS" pitchFamily="66" charset="0"/>
              </a:rPr>
              <a:t>Advisor: Dr.Yi Shang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System Architecture and Implementation</a:t>
            </a:r>
          </a:p>
          <a:p>
            <a:r>
              <a:rPr lang="en-US" dirty="0" smtClean="0">
                <a:latin typeface="Comic Sans MS" pitchFamily="66" charset="0"/>
              </a:rPr>
              <a:t>Comparison and Analysis of Initial  vs. Current Design</a:t>
            </a:r>
          </a:p>
          <a:p>
            <a:r>
              <a:rPr lang="en-US" dirty="0" smtClean="0"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56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System Architecture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Content Placeholder 5" descr="externalSensorModu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3200400" cy="3895181"/>
          </a:xfrm>
        </p:spPr>
      </p:pic>
      <p:pic>
        <p:nvPicPr>
          <p:cNvPr id="9" name="Picture 8" descr="internet-cloud-h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0"/>
            <a:ext cx="2439609" cy="1687595"/>
          </a:xfrm>
          <a:prstGeom prst="rect">
            <a:avLst/>
          </a:prstGeom>
        </p:spPr>
      </p:pic>
      <p:pic>
        <p:nvPicPr>
          <p:cNvPr id="10" name="Picture 9" descr="serv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3810000"/>
            <a:ext cx="1066800" cy="1143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7321100" y="3499300"/>
            <a:ext cx="598405" cy="6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667500" y="4914900"/>
            <a:ext cx="7620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19" descr="flatfileDataba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638800"/>
            <a:ext cx="914400" cy="781159"/>
          </a:xfrm>
          <a:prstGeom prst="rect">
            <a:avLst/>
          </a:prstGeom>
        </p:spPr>
      </p:pic>
      <p:pic>
        <p:nvPicPr>
          <p:cNvPr id="22" name="Picture 21" descr="Business-Graph-Icon-Final_5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5486400"/>
            <a:ext cx="1400175" cy="838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9600" y="1828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External   Sensors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8" name="Picture 27" descr="power-icon-11246776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08358">
            <a:off x="5507026" y="2424858"/>
            <a:ext cx="967324" cy="50676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62000" y="3657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Equivital EQ02 Life monitor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52578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Affectiva Q Sensor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182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         Smart Phone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62600" y="3048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GPRS or Wi-Fi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001000" y="4114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Web </a:t>
            </a:r>
          </a:p>
          <a:p>
            <a:r>
              <a:rPr lang="en-US" dirty="0" smtClean="0">
                <a:latin typeface="Comic Sans MS" pitchFamily="66" charset="0"/>
              </a:rPr>
              <a:t>Server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57800" y="64886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   Flat File System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67600" y="6211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Data Visualizations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6" name="Picture 35" descr="Mobile Computin Modul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57600" y="2209800"/>
            <a:ext cx="1981200" cy="3810000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rot="16200000" flipH="1">
            <a:off x="7620000" y="50292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System Implementation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External Sensors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Smartphone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Network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Data Collection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Survey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Web Server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Affectiva  Q Sensor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65532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Comic Sans MS" pitchFamily="66" charset="0"/>
              </a:rPr>
              <a:t>Bluetooth RFCOMM Protocol</a:t>
            </a:r>
          </a:p>
          <a:p>
            <a:endParaRPr lang="en-US" sz="3200" dirty="0" smtClean="0">
              <a:latin typeface="Comic Sans MS" pitchFamily="66" charset="0"/>
            </a:endParaRPr>
          </a:p>
          <a:p>
            <a:pPr algn="just"/>
            <a:r>
              <a:rPr lang="en-US" sz="3200" dirty="0" smtClean="0">
                <a:latin typeface="Comic Sans MS" pitchFamily="66" charset="0"/>
              </a:rPr>
              <a:t>Accelerometer data</a:t>
            </a:r>
          </a:p>
          <a:p>
            <a:pPr algn="just"/>
            <a:endParaRPr lang="en-US" sz="3200" dirty="0" smtClean="0">
              <a:latin typeface="Comic Sans MS" pitchFamily="66" charset="0"/>
            </a:endParaRPr>
          </a:p>
          <a:p>
            <a:pPr algn="just"/>
            <a:r>
              <a:rPr lang="en-US" sz="3200" dirty="0" smtClean="0">
                <a:latin typeface="Comic Sans MS" pitchFamily="66" charset="0"/>
              </a:rPr>
              <a:t>Electro Dermal Activity (EDA)</a:t>
            </a:r>
          </a:p>
          <a:p>
            <a:pPr algn="just"/>
            <a:endParaRPr lang="en-US" sz="3200" dirty="0" smtClean="0">
              <a:latin typeface="Comic Sans MS" pitchFamily="66" charset="0"/>
            </a:endParaRPr>
          </a:p>
          <a:p>
            <a:pPr algn="just"/>
            <a:r>
              <a:rPr lang="en-US" sz="3200" dirty="0" smtClean="0">
                <a:latin typeface="Comic Sans MS" pitchFamily="66" charset="0"/>
              </a:rPr>
              <a:t>Temperature.</a:t>
            </a:r>
          </a:p>
          <a:p>
            <a:pPr algn="just"/>
            <a:endParaRPr lang="en-US" sz="3200" dirty="0" smtClean="0">
              <a:latin typeface="Comic Sans MS" pitchFamily="66" charset="0"/>
            </a:endParaRPr>
          </a:p>
          <a:p>
            <a:pPr algn="just"/>
            <a:r>
              <a:rPr lang="en-US" sz="3200" dirty="0" smtClean="0">
                <a:latin typeface="Comic Sans MS" pitchFamily="66" charset="0"/>
              </a:rPr>
              <a:t>Transmission rate 2hz-32hz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0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ffectiv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4724400"/>
            <a:ext cx="1752600" cy="1600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EQ02 Life Monitor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86128"/>
            <a:ext cx="7086600" cy="50718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omic Sans MS" pitchFamily="66" charset="0"/>
              </a:rPr>
              <a:t>Bluetooth RFCOMM Protocol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Heart Rate derived from ECG , Impedance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Breathing Rate derived from ECG, Impedance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Body Position and Body Movement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GSR(Galvanic Skin Response)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Core Temperature and Skin Temperature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200" dirty="0" smtClean="0">
                <a:latin typeface="Comic Sans MS" pitchFamily="66" charset="0"/>
              </a:rPr>
              <a:t> Requires Equivital SDK for parsing the raw data from the SEM</a:t>
            </a:r>
            <a:endParaRPr lang="en-US" sz="2200" dirty="0">
              <a:latin typeface="Comic Sans MS" pitchFamily="66" charset="0"/>
            </a:endParaRPr>
          </a:p>
        </p:txBody>
      </p:sp>
      <p:pic>
        <p:nvPicPr>
          <p:cNvPr id="5" name="Picture 4" descr="man_wearingEq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810000"/>
            <a:ext cx="2362200" cy="2047875"/>
          </a:xfrm>
          <a:prstGeom prst="rect">
            <a:avLst/>
          </a:prstGeom>
        </p:spPr>
      </p:pic>
      <p:pic>
        <p:nvPicPr>
          <p:cNvPr id="8" name="Picture 7" descr="S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905000"/>
            <a:ext cx="2286000" cy="1600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System Implementation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External Sensors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Smart Phone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Network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Data Collection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Survey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Web Server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Smart Phone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>
                <a:latin typeface="Comic Sans MS" pitchFamily="66" charset="0"/>
              </a:rPr>
              <a:t>Central Point in Body Area Sensing System</a:t>
            </a:r>
          </a:p>
          <a:p>
            <a:pPr algn="just"/>
            <a:r>
              <a:rPr lang="en-US" sz="2400" dirty="0" smtClean="0">
                <a:latin typeface="Comic Sans MS" pitchFamily="66" charset="0"/>
              </a:rPr>
              <a:t>Android Application : Body Sensor Application</a:t>
            </a:r>
          </a:p>
          <a:p>
            <a:pPr algn="just"/>
            <a:r>
              <a:rPr lang="en-US" sz="2400" dirty="0" smtClean="0">
                <a:latin typeface="Comic Sans MS" pitchFamily="66" charset="0"/>
              </a:rPr>
              <a:t>Internal Sensors:</a:t>
            </a:r>
          </a:p>
          <a:p>
            <a:pPr lvl="2" algn="just">
              <a:buClr>
                <a:schemeClr val="accent3"/>
              </a:buClr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Accelerometer</a:t>
            </a:r>
          </a:p>
          <a:p>
            <a:pPr lvl="2" algn="just">
              <a:buClr>
                <a:schemeClr val="accent3"/>
              </a:buClr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Light </a:t>
            </a:r>
          </a:p>
          <a:p>
            <a:pPr lvl="2" algn="just">
              <a:buClr>
                <a:schemeClr val="accent3"/>
              </a:buClr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Pressure</a:t>
            </a:r>
          </a:p>
          <a:p>
            <a:pPr lvl="2" algn="just">
              <a:buClr>
                <a:schemeClr val="accent3"/>
              </a:buClr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GPS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Android Application-Three Modules:</a:t>
            </a:r>
          </a:p>
          <a:p>
            <a:pPr lvl="2" algn="just">
              <a:buClr>
                <a:schemeClr val="accent3"/>
              </a:buClr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Network Module</a:t>
            </a:r>
          </a:p>
          <a:p>
            <a:pPr lvl="2" algn="just">
              <a:buClr>
                <a:schemeClr val="accent3"/>
              </a:buClr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Data Collection Module</a:t>
            </a:r>
          </a:p>
          <a:p>
            <a:pPr lvl="2" algn="just">
              <a:buClr>
                <a:schemeClr val="accent3"/>
              </a:buClr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Survey Module</a:t>
            </a:r>
          </a:p>
          <a:p>
            <a:pPr lvl="2" algn="just">
              <a:buNone/>
            </a:pPr>
            <a:endParaRPr lang="en-US" sz="2000" dirty="0" smtClean="0">
              <a:latin typeface="Comic Sans MS" pitchFamily="66" charset="0"/>
            </a:endParaRPr>
          </a:p>
          <a:p>
            <a:pPr lvl="2" algn="just"/>
            <a:endParaRPr lang="en-US" sz="2000" dirty="0" smtClean="0">
              <a:latin typeface="Comic Sans MS" pitchFamily="66" charset="0"/>
            </a:endParaRPr>
          </a:p>
          <a:p>
            <a:pPr lvl="2" algn="just"/>
            <a:endParaRPr lang="en-US" sz="2000" dirty="0" smtClean="0">
              <a:latin typeface="Comic Sans MS" pitchFamily="66" charset="0"/>
            </a:endParaRPr>
          </a:p>
          <a:p>
            <a:pPr lvl="2" algn="just"/>
            <a:endParaRPr lang="en-US" sz="2000" dirty="0" smtClean="0">
              <a:latin typeface="Comic Sans MS" pitchFamily="66" charset="0"/>
            </a:endParaRPr>
          </a:p>
          <a:p>
            <a:pPr algn="just"/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Module Core Functionality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1394224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Network Module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 fontScale="40000" lnSpcReduction="20000"/>
          </a:bodyPr>
          <a:lstStyle/>
          <a:p>
            <a:pPr algn="just"/>
            <a:endParaRPr lang="en-US" sz="3000" dirty="0" smtClean="0">
              <a:latin typeface="Comic Sans MS" pitchFamily="66" charset="0"/>
            </a:endParaRPr>
          </a:p>
          <a:p>
            <a:pPr algn="just"/>
            <a:r>
              <a:rPr lang="en-US" sz="5100" dirty="0" smtClean="0">
                <a:latin typeface="Comic Sans MS" pitchFamily="66" charset="0"/>
              </a:rPr>
              <a:t>Uses android.bluetooth API</a:t>
            </a:r>
          </a:p>
          <a:p>
            <a:pPr algn="just"/>
            <a:endParaRPr lang="en-US" sz="5100" dirty="0" smtClean="0">
              <a:latin typeface="Comic Sans MS" pitchFamily="66" charset="0"/>
            </a:endParaRPr>
          </a:p>
          <a:p>
            <a:pPr algn="just"/>
            <a:r>
              <a:rPr lang="en-US" sz="5100" dirty="0" smtClean="0">
                <a:latin typeface="Comic Sans MS" pitchFamily="66" charset="0"/>
              </a:rPr>
              <a:t>Establishes RFCOMM channels with external Sensors</a:t>
            </a:r>
          </a:p>
          <a:p>
            <a:pPr algn="just"/>
            <a:endParaRPr lang="en-US" sz="5100" dirty="0" smtClean="0">
              <a:latin typeface="Comic Sans MS" pitchFamily="66" charset="0"/>
            </a:endParaRPr>
          </a:p>
          <a:p>
            <a:pPr algn="just"/>
            <a:r>
              <a:rPr lang="en-US" sz="5100" dirty="0" smtClean="0">
                <a:latin typeface="Comic Sans MS" pitchFamily="66" charset="0"/>
              </a:rPr>
              <a:t>Connects to  sensors through service discovery</a:t>
            </a:r>
          </a:p>
          <a:p>
            <a:pPr algn="just"/>
            <a:endParaRPr lang="en-US" sz="5100" dirty="0" smtClean="0">
              <a:latin typeface="Comic Sans MS" pitchFamily="66" charset="0"/>
            </a:endParaRPr>
          </a:p>
          <a:p>
            <a:pPr algn="just"/>
            <a:r>
              <a:rPr lang="en-US" sz="5100" dirty="0" smtClean="0">
                <a:latin typeface="Comic Sans MS" pitchFamily="66" charset="0"/>
              </a:rPr>
              <a:t>Transfers data  from external sensors</a:t>
            </a:r>
          </a:p>
          <a:p>
            <a:pPr algn="just"/>
            <a:endParaRPr lang="en-US" sz="5100" dirty="0" smtClean="0">
              <a:latin typeface="Comic Sans MS" pitchFamily="66" charset="0"/>
            </a:endParaRPr>
          </a:p>
          <a:p>
            <a:pPr algn="just"/>
            <a:r>
              <a:rPr lang="en-US" sz="5100" dirty="0" smtClean="0">
                <a:latin typeface="Comic Sans MS" pitchFamily="66" charset="0"/>
              </a:rPr>
              <a:t>Multi-threaded framework</a:t>
            </a:r>
          </a:p>
          <a:p>
            <a:pPr algn="just"/>
            <a:endParaRPr lang="en-US" sz="5100" dirty="0" smtClean="0">
              <a:latin typeface="Comic Sans MS" pitchFamily="66" charset="0"/>
            </a:endParaRPr>
          </a:p>
          <a:p>
            <a:pPr algn="just"/>
            <a:r>
              <a:rPr lang="en-US" sz="5100" dirty="0" smtClean="0">
                <a:latin typeface="Comic Sans MS" pitchFamily="66" charset="0"/>
              </a:rPr>
              <a:t>Transmits physiological data</a:t>
            </a:r>
          </a:p>
          <a:p>
            <a:pPr algn="just"/>
            <a:endParaRPr lang="en-US" sz="5100" dirty="0" smtClean="0">
              <a:latin typeface="Comic Sans MS" pitchFamily="66" charset="0"/>
            </a:endParaRPr>
          </a:p>
          <a:p>
            <a:pPr lvl="1" algn="just"/>
            <a:r>
              <a:rPr lang="en-US" sz="5100" dirty="0" smtClean="0">
                <a:solidFill>
                  <a:schemeClr val="tx1"/>
                </a:solidFill>
                <a:latin typeface="Comic Sans MS" pitchFamily="66" charset="0"/>
              </a:rPr>
              <a:t>“Wed Nov 06 09:30:01 CST 2013,MovingSlowly,Side,0.0,0.0,-1.0,0.0,100.0,0.0,-1.0,60.0,90.0,365.171560326186”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Sensor Connections Activity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4876800" cy="4525963"/>
          </a:xfrm>
        </p:spPr>
        <p:txBody>
          <a:bodyPr>
            <a:normAutofit/>
          </a:bodyPr>
          <a:lstStyle/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>
              <a:latin typeface="Comic Sans MS" pitchFamily="66" charset="0"/>
            </a:endParaRPr>
          </a:p>
        </p:txBody>
      </p:sp>
      <p:pic>
        <p:nvPicPr>
          <p:cNvPr id="4" name="Picture 3" descr="Screenshot_2013-06-14-10-54-37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752600"/>
            <a:ext cx="3429000" cy="4829175"/>
          </a:xfrm>
          <a:prstGeom prst="rect">
            <a:avLst/>
          </a:prstGeom>
        </p:spPr>
      </p:pic>
      <p:pic>
        <p:nvPicPr>
          <p:cNvPr id="5" name="Picture 4" descr="SensorConnection_C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752600"/>
            <a:ext cx="3352800" cy="48768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latin typeface="Comic Sans MS" pitchFamily="66" charset="0"/>
              </a:rPr>
              <a:t>System Architecture and Implementation</a:t>
            </a:r>
          </a:p>
          <a:p>
            <a:r>
              <a:rPr lang="en-US" dirty="0" smtClean="0">
                <a:latin typeface="Comic Sans MS" pitchFamily="66" charset="0"/>
              </a:rPr>
              <a:t>Comparison and Analysis of Initial  vs. Current Design</a:t>
            </a:r>
          </a:p>
          <a:p>
            <a:r>
              <a:rPr lang="en-US" dirty="0" smtClean="0"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854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Device List Activity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Screenshot_2013-08-13-16-28-0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3429000" cy="4343400"/>
          </a:xfrm>
          <a:prstGeom prst="rect">
            <a:avLst/>
          </a:prstGeom>
        </p:spPr>
      </p:pic>
      <p:pic>
        <p:nvPicPr>
          <p:cNvPr id="6" name="Picture 5" descr="DeviceListActivity_C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04999"/>
            <a:ext cx="3505200" cy="441960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Data Flow Diagram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7800" y="5410200"/>
            <a:ext cx="8229600" cy="4325112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762000" y="2133600"/>
            <a:ext cx="7696200" cy="4191000"/>
            <a:chOff x="1143000" y="2590800"/>
            <a:chExt cx="7162800" cy="3962400"/>
          </a:xfrm>
        </p:grpSpPr>
        <p:pic>
          <p:nvPicPr>
            <p:cNvPr id="29" name="Picture 28" descr="NetworkModule_SystemDiagram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143000" y="2590800"/>
              <a:ext cx="7162800" cy="3962400"/>
            </a:xfrm>
            <a:prstGeom prst="rect">
              <a:avLst/>
            </a:prstGeom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191000" y="3429000"/>
              <a:ext cx="1012825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MAC address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4038600" y="3810000"/>
              <a:ext cx="1012825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MAC address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2209800" y="3810000"/>
              <a:ext cx="12668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Bluetooth State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2057400" y="5181600"/>
              <a:ext cx="12668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Bluetooth State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2"/>
            <p:cNvSpPr txBox="1">
              <a:spLocks noChangeArrowheads="1"/>
            </p:cNvSpPr>
            <p:nvPr/>
          </p:nvSpPr>
          <p:spPr bwMode="auto">
            <a:xfrm>
              <a:off x="3733800" y="5181600"/>
              <a:ext cx="1012825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MAC address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4800600" y="5257800"/>
              <a:ext cx="1266825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Bluetooth State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6172200" y="5181600"/>
              <a:ext cx="1012825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MAC address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Sequence Diagram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8" name="Content Placeholder 7" descr="SequenceDiagram_NetworkModul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8229600" cy="4973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System Implementation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External Sensors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Smart Phone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Network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Data Collection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Survey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Web Server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Data Collection Module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Data from External Physiological Sensors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Data collection from Internal Sensors</a:t>
            </a:r>
          </a:p>
          <a:p>
            <a:pPr lvl="2">
              <a:buClr>
                <a:schemeClr val="accent3"/>
              </a:buClr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Accelerometer</a:t>
            </a:r>
          </a:p>
          <a:p>
            <a:pPr lvl="2">
              <a:buClr>
                <a:schemeClr val="accent3"/>
              </a:buClr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Light</a:t>
            </a:r>
          </a:p>
          <a:p>
            <a:pPr lvl="2">
              <a:buClr>
                <a:schemeClr val="accent3"/>
              </a:buClr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Pressure</a:t>
            </a:r>
          </a:p>
          <a:p>
            <a:pPr lvl="2">
              <a:buClr>
                <a:schemeClr val="accent3"/>
              </a:buClr>
            </a:pP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Location Co-ordinates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Survey Data</a:t>
            </a:r>
          </a:p>
          <a:p>
            <a:endParaRPr lang="en-US" sz="22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System Implementation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External Sensors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Smart Phone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Network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Data Collection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Survey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Web Server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Survey Module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 smtClean="0">
                <a:latin typeface="Comic Sans MS" pitchFamily="66" charset="0"/>
              </a:rPr>
              <a:t>Consists of a series of self-assessment surveys and a random survey.</a:t>
            </a:r>
          </a:p>
          <a:p>
            <a:pPr algn="just"/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Analyze and records a subject’s emotional state during assessment of the subject.</a:t>
            </a:r>
          </a:p>
          <a:p>
            <a:pPr algn="just"/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Surveys are loaded from XML files and are parsed by SAX parser</a:t>
            </a:r>
          </a:p>
          <a:p>
            <a:pPr algn="just"/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Six types: Morning Report, Initial Drinking, Mood Dysregulation, Craving Episode and Alcohol Consumption.</a:t>
            </a: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XML Survey Activity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4495800" cy="4525963"/>
          </a:xfrm>
        </p:spPr>
        <p:txBody>
          <a:bodyPr>
            <a:normAutofit/>
          </a:bodyPr>
          <a:lstStyle/>
          <a:p>
            <a:endParaRPr lang="en-US" sz="2200" dirty="0" smtClean="0">
              <a:latin typeface="Comic Sans MS" pitchFamily="66" charset="0"/>
            </a:endParaRPr>
          </a:p>
          <a:p>
            <a:endParaRPr lang="en-US" sz="2200" dirty="0" smtClean="0">
              <a:latin typeface="Comic Sans MS" pitchFamily="66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6" name="Picture 5" descr="Screenshot_2013-06-14-10-55-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3505200" cy="4800600"/>
          </a:xfrm>
          <a:prstGeom prst="rect">
            <a:avLst/>
          </a:prstGeom>
        </p:spPr>
      </p:pic>
      <p:pic>
        <p:nvPicPr>
          <p:cNvPr id="5" name="Picture 4" descr="XmlSurveyActivit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752600"/>
            <a:ext cx="4152900" cy="47910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SAX Parser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599"/>
            <a:ext cx="6858000" cy="1828801"/>
          </a:xfrm>
          <a:prstGeom prst="rect">
            <a:avLst/>
          </a:prstGeom>
        </p:spPr>
      </p:pic>
      <p:pic>
        <p:nvPicPr>
          <p:cNvPr id="5" name="Picture 4" descr="sax_pars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419600"/>
            <a:ext cx="6514286" cy="168888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Survey Question Types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Screenshot_2013-11-10-11-59-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2594610" cy="4324350"/>
          </a:xfrm>
        </p:spPr>
      </p:pic>
      <p:pic>
        <p:nvPicPr>
          <p:cNvPr id="6" name="Picture 5" descr="Screenshot_2013-06-14-10-56-5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981200"/>
            <a:ext cx="2743199" cy="4343400"/>
          </a:xfrm>
          <a:prstGeom prst="rect">
            <a:avLst/>
          </a:prstGeom>
        </p:spPr>
      </p:pic>
      <p:pic>
        <p:nvPicPr>
          <p:cNvPr id="7" name="Picture 6" descr="Screenshot_2013-08-19-22-48-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981200"/>
            <a:ext cx="2614613" cy="43434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Motivation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What is Alcohol Craving ?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NIAAA reports  18 million people in U.S to have an alcohol use disorder or alcohol dependence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NIDA reports $30 billion health care costs to treat alcohol craving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Current Methods in Alcohol Craving studies cannot accurately predict the Alcohol Craving Episodes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Random Survey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Screenshot_2013-06-14-10-55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2895600" cy="4648200"/>
          </a:xfrm>
          <a:prstGeom prst="rect">
            <a:avLst/>
          </a:prstGeom>
        </p:spPr>
      </p:pic>
      <p:pic>
        <p:nvPicPr>
          <p:cNvPr id="6" name="Picture 5" descr="Random_Surv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133600"/>
            <a:ext cx="5334000" cy="3505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System Implementation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</a:rPr>
              <a:t>External Sensors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Comic Sans MS" pitchFamily="66" charset="0"/>
              </a:rPr>
              <a:t> Smartphone</a:t>
            </a:r>
          </a:p>
          <a:p>
            <a:pPr>
              <a:buFont typeface="Wingdings" pitchFamily="2" charset="2"/>
              <a:buChar char="q"/>
            </a:pPr>
            <a:endParaRPr lang="en-US" sz="3200" dirty="0" smtClean="0"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Network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Data Collection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  <a:latin typeface="Comic Sans MS" pitchFamily="66" charset="0"/>
              </a:rPr>
              <a:t>Survey Module</a:t>
            </a:r>
          </a:p>
          <a:p>
            <a:pPr lvl="2">
              <a:buClr>
                <a:schemeClr val="accent3"/>
              </a:buClr>
              <a:buFont typeface="Wingdings" pitchFamily="2" charset="2"/>
              <a:buChar char="q"/>
            </a:pPr>
            <a:endParaRPr lang="en-US" sz="3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Web Server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Web Server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354787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Implemented in PHP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Collects Physiological and Emotional data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Flat file system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Real-Time Visualizations using High Charts JS and Google Maps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>
              <a:buNone/>
            </a:pP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An example of sensor data real-time visualization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C:\Users\sandeep\Downloads\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905001"/>
            <a:ext cx="8370047" cy="48006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04800" y="609600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 example of sensor data real-time visualization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7" name="Content Placeholder 6" descr="gps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4423569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Implementation Challenges 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2312"/>
          </a:xfrm>
        </p:spPr>
        <p:txBody>
          <a:bodyPr>
            <a:normAutofit fontScale="92500" lnSpcReduction="10000"/>
          </a:bodyPr>
          <a:lstStyle/>
          <a:p>
            <a:pPr marL="566928" indent="-457200">
              <a:buClrTx/>
              <a:buFont typeface="+mj-lt"/>
              <a:buAutoNum type="arabicPeriod"/>
            </a:pPr>
            <a:r>
              <a:rPr lang="en-US" dirty="0">
                <a:latin typeface="Comic Sans MS" pitchFamily="66" charset="0"/>
              </a:rPr>
              <a:t>Memory Leaks </a:t>
            </a:r>
            <a:endParaRPr lang="en-US" dirty="0" smtClean="0">
              <a:latin typeface="Comic Sans MS" pitchFamily="66" charset="0"/>
            </a:endParaRPr>
          </a:p>
          <a:p>
            <a:pPr marL="566928" indent="-457200">
              <a:buClrTx/>
              <a:buFont typeface="+mj-lt"/>
              <a:buAutoNum type="arabicPeriod"/>
            </a:pPr>
            <a:endParaRPr lang="en-US" sz="2400" dirty="0" smtClean="0">
              <a:latin typeface="Comic Sans MS" pitchFamily="66" charset="0"/>
            </a:endParaRPr>
          </a:p>
          <a:p>
            <a:pPr lvl="1">
              <a:buClrTx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Severity: causing the application to crash after 1-3 hours</a:t>
            </a:r>
          </a:p>
          <a:p>
            <a:pPr lvl="1">
              <a:buClrTx/>
            </a:pP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Identification 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  <a:p>
            <a:pPr marL="1417320" lvl="3" indent="-457200">
              <a:buClrTx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Analyzing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the Applications Heap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Dump using Memory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Analyzer(MAT) </a:t>
            </a:r>
            <a:endParaRPr lang="en-US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1417320" lvl="3" indent="-457200">
              <a:buClrTx/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marL="1417320" lvl="3" indent="-457200">
              <a:buClrTx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Analyzing 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the Application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Log</a:t>
            </a:r>
          </a:p>
          <a:p>
            <a:pPr lvl="4">
              <a:buClrTx/>
            </a:pP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E.g., “09-16 </a:t>
            </a: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01:40:57.287: D/</a:t>
            </a:r>
            <a:r>
              <a:rPr lang="en-US" sz="1800" dirty="0" err="1">
                <a:solidFill>
                  <a:schemeClr val="tx1"/>
                </a:solidFill>
                <a:latin typeface="Comic Sans MS" pitchFamily="66" charset="0"/>
              </a:rPr>
              <a:t>dalvikvm</a:t>
            </a: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 (26990): GC_CONCURRENT freed 402K, 5% free 9261K/9728K, paused 4ms+3ms, total 36ms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”</a:t>
            </a:r>
          </a:p>
          <a:p>
            <a:pPr lvl="4">
              <a:buClrTx/>
            </a:pPr>
            <a:endParaRPr lang="en-U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marL="1417320" lvl="3" indent="-457200">
              <a:buClrTx/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Using </a:t>
            </a:r>
            <a:r>
              <a:rPr lang="en-US" sz="2000" dirty="0">
                <a:solidFill>
                  <a:schemeClr val="tx1"/>
                </a:solidFill>
                <a:latin typeface="Comic Sans MS" pitchFamily="66" charset="0"/>
              </a:rPr>
              <a:t>methods in runtime 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class. </a:t>
            </a:r>
          </a:p>
          <a:p>
            <a:pPr marL="1627632" lvl="4" indent="-457200">
              <a:buClrTx/>
            </a:pPr>
            <a:r>
              <a:rPr lang="en-US" sz="1800" dirty="0" err="1" smtClean="0">
                <a:solidFill>
                  <a:schemeClr val="tx1"/>
                </a:solidFill>
                <a:latin typeface="Comic Sans MS" pitchFamily="66" charset="0"/>
              </a:rPr>
              <a:t>freeMemory</a:t>
            </a: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() and </a:t>
            </a:r>
            <a:r>
              <a:rPr lang="en-US" sz="1800" dirty="0" err="1">
                <a:solidFill>
                  <a:schemeClr val="tx1"/>
                </a:solidFill>
                <a:latin typeface="Comic Sans MS" pitchFamily="66" charset="0"/>
              </a:rPr>
              <a:t>totalMemory</a:t>
            </a: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() </a:t>
            </a:r>
            <a:r>
              <a:rPr lang="en-US" sz="1800" dirty="0" smtClean="0">
                <a:solidFill>
                  <a:schemeClr val="tx1"/>
                </a:solidFill>
                <a:latin typeface="Comic Sans MS" pitchFamily="66" charset="0"/>
              </a:rPr>
              <a:t>methods </a:t>
            </a:r>
            <a:r>
              <a:rPr lang="en-US" sz="1800" dirty="0">
                <a:solidFill>
                  <a:schemeClr val="tx1"/>
                </a:solidFill>
                <a:latin typeface="Comic Sans MS" pitchFamily="66" charset="0"/>
              </a:rPr>
              <a:t>to get the current runtime memory usage of the application</a:t>
            </a:r>
          </a:p>
          <a:p>
            <a:pPr marL="1161288" lvl="2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Implementation Challenges (cont’d)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7924800" cy="4830763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 startAt="2"/>
            </a:pPr>
            <a:r>
              <a:rPr lang="en-US" sz="2600" dirty="0" smtClean="0">
                <a:latin typeface="Comic Sans MS" pitchFamily="66" charset="0"/>
              </a:rPr>
              <a:t>Power Consumption</a:t>
            </a:r>
          </a:p>
          <a:p>
            <a:pPr marL="624078" indent="-514350">
              <a:buFont typeface="+mj-lt"/>
              <a:buAutoNum type="arabicPeriod" startAt="2"/>
            </a:pP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Severity: Highly power consuming resources 3G and GPS, significantly drains the battery life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Initial Design:30 sec retrieval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Activity Recognition is an </a:t>
            </a:r>
            <a:r>
              <a:rPr lang="en-US" sz="2400" smtClean="0">
                <a:latin typeface="Comic Sans MS" pitchFamily="66" charset="0"/>
              </a:rPr>
              <a:t>built-in Android </a:t>
            </a:r>
            <a:r>
              <a:rPr lang="en-US" sz="2400" dirty="0" smtClean="0">
                <a:latin typeface="Comic Sans MS" pitchFamily="66" charset="0"/>
              </a:rPr>
              <a:t>service which can be accessed by any application running on Android OS.</a:t>
            </a:r>
          </a:p>
          <a:p>
            <a:pPr algn="just"/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Activities: In vehicle, On Bicycle ,On foot , Tilting , Still</a:t>
            </a:r>
          </a:p>
          <a:p>
            <a:pPr algn="just"/>
            <a:endParaRPr lang="en-US" sz="24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A background service and client are needed to access the Activity Recognition Service.</a:t>
            </a: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828800"/>
            <a:ext cx="4495800" cy="4325112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3"/>
            </a:pPr>
            <a:r>
              <a:rPr lang="en-US" sz="2600" dirty="0" smtClean="0">
                <a:latin typeface="Comic Sans MS" pitchFamily="66" charset="0"/>
              </a:rPr>
              <a:t>Responsiveness</a:t>
            </a:r>
          </a:p>
          <a:p>
            <a:pPr marL="624078" indent="-514350">
              <a:buFont typeface="+mj-lt"/>
              <a:buAutoNum type="arabicPeriod" startAt="3"/>
            </a:pPr>
            <a:endParaRPr lang="en-US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Severity: Frequent access of network can lead to Application Not Responding Error</a:t>
            </a:r>
          </a:p>
          <a:p>
            <a:pPr algn="just"/>
            <a:endParaRPr lang="en-US" sz="2200" dirty="0" smtClean="0">
              <a:latin typeface="Comic Sans MS" pitchFamily="66" charset="0"/>
            </a:endParaRPr>
          </a:p>
          <a:p>
            <a:pPr algn="just"/>
            <a:r>
              <a:rPr lang="en-US" sz="2400" dirty="0" smtClean="0">
                <a:latin typeface="Comic Sans MS" pitchFamily="66" charset="0"/>
              </a:rPr>
              <a:t>Buffers were implemented to reduce the overall usage of the network.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4" name="Picture 3" descr="anr_ss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0" y="1752600"/>
            <a:ext cx="3352800" cy="4419600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Implementation Challenges (cont’d)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latin typeface="Comic Sans MS" pitchFamily="66" charset="0"/>
              </a:rPr>
              <a:t>System Architecture and Implementation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Comparison and Analysis of Initial  vs. Current Design</a:t>
            </a:r>
          </a:p>
          <a:p>
            <a:r>
              <a:rPr lang="en-US" dirty="0" smtClean="0"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56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Comparison of CPU and 3G energy consumption with vs. without activity recognition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CPU: 12.5% reduction	     3G: 85.3% reduction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89580484"/>
              </p:ext>
            </p:extLst>
          </p:nvPr>
        </p:nvGraphicFramePr>
        <p:xfrm>
          <a:off x="533400" y="2362200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Laboratory Assessment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Content Placeholder 3" descr="psychophys_lab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286000"/>
            <a:ext cx="3886200" cy="3505200"/>
          </a:xfrm>
        </p:spPr>
      </p:pic>
      <p:pic>
        <p:nvPicPr>
          <p:cNvPr id="5" name="Picture 4" descr="psychophys_la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0"/>
            <a:ext cx="3657600" cy="3505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Power Consumption of Body Sensor Application with vs. without activity recognition</a:t>
            </a:r>
            <a:endParaRPr lang="en-US" sz="3200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85800" y="2438400"/>
          <a:ext cx="8001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20574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Power consumption reduced by 82.9 %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Comparison of CPU and 3G energy consumption with vs. without buffer</a:t>
            </a: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     CPU: 82.9 % reduction   3G: 40% reduction</a:t>
            </a:r>
            <a:endParaRPr 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Power Consumption of Body Sensor Application with vs. without buffers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2533650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2133600"/>
            <a:ext cx="48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Power consumption reduced by 27.6 % 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latin typeface="Comic Sans MS" pitchFamily="66" charset="0"/>
              </a:rPr>
              <a:t>System Architecture and Implementation</a:t>
            </a:r>
          </a:p>
          <a:p>
            <a:r>
              <a:rPr lang="en-US" dirty="0" smtClean="0">
                <a:latin typeface="Comic Sans MS" pitchFamily="66" charset="0"/>
              </a:rPr>
              <a:t>Comparison and Analysis of Initial  vs. Current Design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56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Summary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Comic Sans MS" pitchFamily="66" charset="0"/>
              </a:rPr>
              <a:t>The Body Area Sensing System has been deployed and it was observed to successfully collect emotional and physiological data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The Body Sensor Application has been observed to maintain a multiple Bluetooth Connections with external Sensors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Reliable connection for 11-12 hrs with the external sensors 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Interesting co-relation were observed between GSR(Skin Conductance) and Alcohol Craving.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Future Work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Comic Sans MS" pitchFamily="66" charset="0"/>
              </a:rPr>
              <a:t>A Predictive Model to detect Alcohol Craving will be included.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Geo-fencing will be included to provide accurate real-time interventions</a:t>
            </a:r>
          </a:p>
          <a:p>
            <a:pPr algn="just"/>
            <a:endParaRPr lang="en-US" dirty="0" smtClean="0">
              <a:latin typeface="Comic Sans MS" pitchFamily="66" charset="0"/>
            </a:endParaRPr>
          </a:p>
          <a:p>
            <a:pPr algn="just"/>
            <a:r>
              <a:rPr lang="en-US" dirty="0" smtClean="0">
                <a:latin typeface="Comic Sans MS" pitchFamily="66" charset="0"/>
              </a:rPr>
              <a:t>The data packets sent to the server will be encrypted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References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 smtClean="0">
                <a:latin typeface="Comic Sans MS" pitchFamily="66" charset="0"/>
              </a:rPr>
              <a:t>Rajesh, M. ; Dept. of Computer Sci. &amp; Eng., SRM Univ., </a:t>
            </a:r>
            <a:r>
              <a:rPr lang="en-US" sz="2200" dirty="0" err="1" smtClean="0">
                <a:latin typeface="Comic Sans MS" pitchFamily="66" charset="0"/>
              </a:rPr>
              <a:t>Vadapalani</a:t>
            </a:r>
            <a:r>
              <a:rPr lang="en-US" sz="2200" dirty="0" smtClean="0">
                <a:latin typeface="Comic Sans MS" pitchFamily="66" charset="0"/>
              </a:rPr>
              <a:t>, India ; </a:t>
            </a:r>
            <a:r>
              <a:rPr lang="en-US" sz="2200" dirty="0" err="1" smtClean="0">
                <a:latin typeface="Comic Sans MS" pitchFamily="66" charset="0"/>
              </a:rPr>
              <a:t>Muthu</a:t>
            </a:r>
            <a:r>
              <a:rPr lang="en-US" sz="2200" dirty="0" smtClean="0">
                <a:latin typeface="Comic Sans MS" pitchFamily="66" charset="0"/>
              </a:rPr>
              <a:t>, J.S. ; </a:t>
            </a:r>
            <a:r>
              <a:rPr lang="en-US" sz="2200" dirty="0" err="1" smtClean="0">
                <a:latin typeface="Comic Sans MS" pitchFamily="66" charset="0"/>
              </a:rPr>
              <a:t>Suseela</a:t>
            </a:r>
            <a:r>
              <a:rPr lang="en-US" sz="2200" dirty="0" smtClean="0">
                <a:latin typeface="Comic Sans MS" pitchFamily="66" charset="0"/>
              </a:rPr>
              <a:t>, G., “ IPainRelief -A pain assessment and management app for a smart phone implementing sensors and soft computing tools”, Information Communication and Embedded Systems (ICICES), 2013 International Conference 2013.</a:t>
            </a:r>
          </a:p>
          <a:p>
            <a:pPr>
              <a:buNone/>
            </a:pPr>
            <a:endParaRPr lang="en-US" sz="2200" dirty="0" smtClean="0">
              <a:latin typeface="Comic Sans MS" pitchFamily="66" charset="0"/>
            </a:endParaRPr>
          </a:p>
          <a:p>
            <a:pPr lvl="0"/>
            <a:r>
              <a:rPr lang="en-US" sz="2200" dirty="0" err="1" smtClean="0">
                <a:latin typeface="Comic Sans MS" pitchFamily="66" charset="0"/>
              </a:rPr>
              <a:t>Yuanchao</a:t>
            </a:r>
            <a:r>
              <a:rPr lang="en-US" sz="2200" dirty="0" smtClean="0">
                <a:latin typeface="Comic Sans MS" pitchFamily="66" charset="0"/>
              </a:rPr>
              <a:t> Ma Dept. of </a:t>
            </a:r>
            <a:r>
              <a:rPr lang="en-US" sz="2200" dirty="0" err="1" smtClean="0">
                <a:latin typeface="Comic Sans MS" pitchFamily="66" charset="0"/>
              </a:rPr>
              <a:t>Comput</a:t>
            </a:r>
            <a:r>
              <a:rPr lang="en-US" sz="2200" dirty="0" smtClean="0">
                <a:latin typeface="Comic Sans MS" pitchFamily="66" charset="0"/>
              </a:rPr>
              <a:t>. Sci. &amp; Technol., </a:t>
            </a:r>
            <a:r>
              <a:rPr lang="en-US" sz="2200" dirty="0" err="1" smtClean="0">
                <a:latin typeface="Comic Sans MS" pitchFamily="66" charset="0"/>
              </a:rPr>
              <a:t>Tsinghua</a:t>
            </a:r>
            <a:r>
              <a:rPr lang="en-US" sz="2200" dirty="0" smtClean="0">
                <a:latin typeface="Comic Sans MS" pitchFamily="66" charset="0"/>
              </a:rPr>
              <a:t> Univ., Beijing, China Bin </a:t>
            </a:r>
            <a:r>
              <a:rPr lang="en-US" sz="2200" dirty="0" err="1" smtClean="0">
                <a:latin typeface="Comic Sans MS" pitchFamily="66" charset="0"/>
              </a:rPr>
              <a:t>Xu</a:t>
            </a:r>
            <a:r>
              <a:rPr lang="en-US" sz="2200" dirty="0" smtClean="0">
                <a:latin typeface="Comic Sans MS" pitchFamily="66" charset="0"/>
              </a:rPr>
              <a:t> ; Yin </a:t>
            </a:r>
            <a:r>
              <a:rPr lang="en-US" sz="2200" dirty="0" err="1" smtClean="0">
                <a:latin typeface="Comic Sans MS" pitchFamily="66" charset="0"/>
              </a:rPr>
              <a:t>Bai</a:t>
            </a:r>
            <a:r>
              <a:rPr lang="en-US" sz="2200" dirty="0" smtClean="0">
                <a:latin typeface="Comic Sans MS" pitchFamily="66" charset="0"/>
              </a:rPr>
              <a:t> ; </a:t>
            </a:r>
            <a:r>
              <a:rPr lang="en-US" sz="2200" dirty="0" err="1" smtClean="0">
                <a:latin typeface="Comic Sans MS" pitchFamily="66" charset="0"/>
              </a:rPr>
              <a:t>Guodong</a:t>
            </a:r>
            <a:r>
              <a:rPr lang="en-US" sz="2200" dirty="0" smtClean="0">
                <a:latin typeface="Comic Sans MS" pitchFamily="66" charset="0"/>
              </a:rPr>
              <a:t> Sun ; Run Zhu , “ Daily Mood Assessment Based on Mobile Phone Sensing”, 2012 Ninth International Conference on Wearable and Implantable Body Sensor Networks.</a:t>
            </a:r>
          </a:p>
          <a:p>
            <a:pPr lvl="0"/>
            <a:endParaRPr lang="en-US" sz="2200" dirty="0" smtClean="0">
              <a:latin typeface="Comic Sans MS" pitchFamily="66" charset="0"/>
            </a:endParaRPr>
          </a:p>
          <a:p>
            <a:pPr lvl="0"/>
            <a:endParaRPr lang="en-US" sz="2200" dirty="0" smtClean="0">
              <a:latin typeface="Comic Sans MS" pitchFamily="66" charset="0"/>
            </a:endParaRPr>
          </a:p>
          <a:p>
            <a:pPr lvl="0"/>
            <a:endParaRPr lang="en-US" sz="2200" dirty="0" smtClean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1662" y="2967335"/>
            <a:ext cx="4939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Questions ? 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Ambulatory Assessment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7" name="Picture 6" descr="Screenshot_2013-11-10-12-09-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286000"/>
            <a:ext cx="3429000" cy="4267200"/>
          </a:xfrm>
          <a:prstGeom prst="rect">
            <a:avLst/>
          </a:prstGeom>
        </p:spPr>
      </p:pic>
      <p:pic>
        <p:nvPicPr>
          <p:cNvPr id="9" name="Picture 8" descr="20131110_121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1447797" y="2362200"/>
            <a:ext cx="3465095" cy="41148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System to analyze real-time factors  and predict craving episodes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Short-Term Goals: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Implement a Body Area Sensing System 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Framework to facilitate  prediction &amp; intervention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Make the system “Contextual-Aware”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Long-Term Goals: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Complete system with prediction and intervention capability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Project Goals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Overview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Introduction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Related Work</a:t>
            </a:r>
          </a:p>
          <a:p>
            <a:r>
              <a:rPr lang="en-US" dirty="0" smtClean="0">
                <a:latin typeface="Comic Sans MS" pitchFamily="66" charset="0"/>
              </a:rPr>
              <a:t>System Architecture and Implementation</a:t>
            </a:r>
          </a:p>
          <a:p>
            <a:r>
              <a:rPr lang="en-US" dirty="0" smtClean="0">
                <a:latin typeface="Comic Sans MS" pitchFamily="66" charset="0"/>
              </a:rPr>
              <a:t>Comparison and Analysis of Initial  vs. Current Design</a:t>
            </a:r>
          </a:p>
          <a:p>
            <a:r>
              <a:rPr lang="en-US" dirty="0" smtClean="0">
                <a:latin typeface="Comic Sans MS" pitchFamily="66" charset="0"/>
              </a:rPr>
              <a:t>Summary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Related Work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en-US" dirty="0" smtClean="0">
                <a:latin typeface="Comic Sans MS" pitchFamily="66" charset="0"/>
              </a:rPr>
              <a:t>“IPainRelief - A pain assessment and management app for a smart phone implementing sensors and soft computing tools”, by Rajesh and Joan, SRM University, India, ICICES,2013.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lvl="1" algn="just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 Pain Assessment and Management App “IPainRelief” </a:t>
            </a:r>
            <a:r>
              <a:rPr lang="en-US" dirty="0">
                <a:solidFill>
                  <a:schemeClr val="tx1"/>
                </a:solidFill>
                <a:latin typeface="Comic Sans MS" pitchFamily="66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 Smart phone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Uses Fuzzy Expert Systems</a:t>
            </a: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  <a:p>
            <a:pPr lvl="1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No experimental results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Related Work (cont’d)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 algn="just">
              <a:buFont typeface="+mj-lt"/>
              <a:buAutoNum type="arabicPeriod" startAt="2"/>
            </a:pPr>
            <a:r>
              <a:rPr lang="en-US" sz="3000" dirty="0" smtClean="0">
                <a:latin typeface="Comic Sans MS" pitchFamily="66" charset="0"/>
              </a:rPr>
              <a:t>“Daily Mood Assessment based on Mobile Phone Sensing,” by Xu et al., Tsinghua University, China, International Conference on Wearable and Implantable BSN’s, 2012.</a:t>
            </a:r>
          </a:p>
          <a:p>
            <a:pPr marL="624078" indent="-514350" algn="just">
              <a:buFont typeface="+mj-lt"/>
              <a:buAutoNum type="arabicPeriod" startAt="2"/>
            </a:pPr>
            <a:endParaRPr lang="en-US" sz="3000" dirty="0" smtClean="0">
              <a:latin typeface="Comic Sans MS" pitchFamily="66" charset="0"/>
            </a:endParaRPr>
          </a:p>
          <a:p>
            <a:pPr lvl="1" algn="just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Framework to  detect mood related mental health problems</a:t>
            </a:r>
          </a:p>
          <a:p>
            <a:pPr lvl="1" algn="just"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 algn="just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Tested on 15 users for 30 days</a:t>
            </a:r>
          </a:p>
          <a:p>
            <a:pPr lvl="1" algn="just"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1" algn="just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Accuracy of 50% with Naïve Bayes Classifier</a:t>
            </a:r>
          </a:p>
          <a:p>
            <a:pPr lvl="1" algn="just"/>
            <a:endParaRPr lang="en-US" sz="2200" dirty="0" smtClean="0">
              <a:latin typeface="Comic Sans MS" pitchFamily="66" charset="0"/>
            </a:endParaRPr>
          </a:p>
          <a:p>
            <a:pPr algn="just"/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3341</TotalTime>
  <Words>1296</Words>
  <Application>Microsoft Office PowerPoint</Application>
  <PresentationFormat>On-screen Show (4:3)</PresentationFormat>
  <Paragraphs>418</Paragraphs>
  <Slides>47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Urban</vt:lpstr>
      <vt:lpstr>Slide 1</vt:lpstr>
      <vt:lpstr>Overview</vt:lpstr>
      <vt:lpstr>Motivation</vt:lpstr>
      <vt:lpstr>Laboratory Assessment</vt:lpstr>
      <vt:lpstr>Ambulatory Assessment</vt:lpstr>
      <vt:lpstr>Project Goals</vt:lpstr>
      <vt:lpstr>Overview</vt:lpstr>
      <vt:lpstr>Related Work</vt:lpstr>
      <vt:lpstr>Related Work (cont’d)</vt:lpstr>
      <vt:lpstr>Overview</vt:lpstr>
      <vt:lpstr>System Architecture</vt:lpstr>
      <vt:lpstr>System Implementation</vt:lpstr>
      <vt:lpstr>Affectiva  Q Sensor</vt:lpstr>
      <vt:lpstr>EQ02 Life Monitor</vt:lpstr>
      <vt:lpstr>System Implementation</vt:lpstr>
      <vt:lpstr>Smart Phone</vt:lpstr>
      <vt:lpstr>Module Core Functionality</vt:lpstr>
      <vt:lpstr>Network Module</vt:lpstr>
      <vt:lpstr>Sensor Connections Activity</vt:lpstr>
      <vt:lpstr>Device List Activity</vt:lpstr>
      <vt:lpstr>Data Flow Diagram</vt:lpstr>
      <vt:lpstr>Sequence Diagram</vt:lpstr>
      <vt:lpstr>System Implementation</vt:lpstr>
      <vt:lpstr>Data Collection Module</vt:lpstr>
      <vt:lpstr>System Implementation</vt:lpstr>
      <vt:lpstr>Survey Module</vt:lpstr>
      <vt:lpstr>XML Survey Activity</vt:lpstr>
      <vt:lpstr>SAX Parser</vt:lpstr>
      <vt:lpstr>Survey Question Types</vt:lpstr>
      <vt:lpstr>Random Survey</vt:lpstr>
      <vt:lpstr>System Implementation</vt:lpstr>
      <vt:lpstr>Web Server</vt:lpstr>
      <vt:lpstr>An example of sensor data real-time visualization</vt:lpstr>
      <vt:lpstr>Slide 34</vt:lpstr>
      <vt:lpstr>Implementation Challenges    </vt:lpstr>
      <vt:lpstr>Implementation Challenges (cont’d)</vt:lpstr>
      <vt:lpstr>Implementation Challenges (cont’d)</vt:lpstr>
      <vt:lpstr>Overview</vt:lpstr>
      <vt:lpstr>Comparison of CPU and 3G energy consumption with vs. without activity recognition  CPU: 12.5% reduction      3G: 85.3% reduction</vt:lpstr>
      <vt:lpstr>Power Consumption of Body Sensor Application with vs. without activity recognition</vt:lpstr>
      <vt:lpstr>Comparison of CPU and 3G energy consumption with vs. without buffer       CPU: 82.9 % reduction   3G: 40% reduction</vt:lpstr>
      <vt:lpstr>Power Consumption of Body Sensor Application with vs. without buffers</vt:lpstr>
      <vt:lpstr>Overview</vt:lpstr>
      <vt:lpstr>Summary</vt:lpstr>
      <vt:lpstr>Future Work</vt:lpstr>
      <vt:lpstr>References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sandeep</dc:creator>
  <cp:lastModifiedBy>sandeep</cp:lastModifiedBy>
  <cp:revision>288</cp:revision>
  <dcterms:created xsi:type="dcterms:W3CDTF">2006-08-16T00:00:00Z</dcterms:created>
  <dcterms:modified xsi:type="dcterms:W3CDTF">2013-11-18T14:52:30Z</dcterms:modified>
</cp:coreProperties>
</file>