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1AA8FB68-96D0-4846-8237-D1F1CDD450DF}">
  <a:tblStyle styleName="Table_0" styleId="{1AA8FB68-96D0-4846-8237-D1F1CDD450DF}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</a:tcStyle>
    </a:wholeTbl>
  </a:tblStyle>
  <a:tblStyle styleName="Table_1" styleId="{E9DAD76D-EEDC-4AAF-8285-949FFB30AF23}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</a:tcStyle>
    </a:wholeTbl>
  </a:tblStyle>
  <a:tblStyle styleName="Table_2" styleId="{152E0AE2-7579-4828-B259-51B4EE7306A1}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</a:tcStyle>
    </a:wholeTbl>
  </a:tblStyle>
  <a:tblStyle styleName="Table_3" styleId="{886789ED-0F79-46F0-9403-6C17DF5AD39A}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3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Stochastic Gradient Descent was used because it works faster and more efficiently.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 rot="10800000" flipH="1">
            <a:off y="4124512" x="0"/>
            <a:ext cy="949799" cx="8458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734342" x="685800"/>
            <a:ext cy="22454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y="4124476" x="685800"/>
            <a:ext cy="949799" cx="77724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buClr>
                <a:schemeClr val="lt2"/>
              </a:buClr>
              <a:buNone/>
              <a:defRPr b="1">
                <a:solidFill>
                  <a:schemeClr val="lt2"/>
                </a:solidFill>
              </a:defRPr>
            </a:lvl1pPr>
            <a:lvl2pPr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2pPr>
            <a:lvl3pPr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3pPr>
            <a:lvl4pPr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4pPr>
            <a:lvl5pPr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5pPr>
            <a:lvl6pPr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6pPr>
            <a:lvl7pPr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7pPr>
            <a:lvl8pPr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8pPr>
            <a:lvl9pPr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1" name="Shape 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" name="Shape 12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" name="Shape 13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5" name="Shape 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" name="Shape 16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" name="Shape 17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1947332" x="457200"/>
            <a:ext cy="4620299" cx="40302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y="1949211" x="4656667"/>
            <a:ext cy="4620299" cx="40302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0" name="Shape 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" name="Shape 21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" name="Shape 22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/>
          <p:nvPr/>
        </p:nvSpPr>
        <p:spPr>
          <a:xfrm>
            <a:off y="5875078" x="0"/>
            <a:ext cy="6927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2400">
                <a:solidFill>
                  <a:schemeClr val="lt1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defRPr sz="3000">
                <a:solidFill>
                  <a:schemeClr val="dk2"/>
                </a:solidFill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youtube.com/v/KgtCejqGOVE" Type="http://schemas.openxmlformats.org/officeDocument/2006/relationships/hyperlink" TargetMode="External" Id="rId4"/><Relationship Target="../media/image01.jpg" Type="http://schemas.openxmlformats.org/officeDocument/2006/relationships/image" Id="rId5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4"/><Relationship Target="../media/image02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 txBox="1"/>
          <p:nvPr>
            <p:ph type="ctrTitle"/>
          </p:nvPr>
        </p:nvSpPr>
        <p:spPr>
          <a:xfrm>
            <a:off y="1734342" x="685800"/>
            <a:ext cy="22454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Mid-Term Report</a:t>
            </a:r>
          </a:p>
        </p:txBody>
      </p:sp>
      <p:sp>
        <p:nvSpPr>
          <p:cNvPr id="29" name="Shape 29"/>
          <p:cNvSpPr txBox="1"/>
          <p:nvPr>
            <p:ph idx="1" type="subTitle"/>
          </p:nvPr>
        </p:nvSpPr>
        <p:spPr>
          <a:xfrm>
            <a:off y="4056058" x="842625"/>
            <a:ext cy="1046400" cx="8156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l" rtl="0">
              <a:spcBef>
                <a:spcPts val="0"/>
              </a:spcBef>
              <a:buNone/>
            </a:pPr>
            <a:r>
              <a:rPr sz="2400" lang="en"/>
              <a:t>Juweek Adolphe	   						Zhaoyu Li </a:t>
            </a:r>
          </a:p>
          <a:p>
            <a:pPr algn="l">
              <a:spcBef>
                <a:spcPts val="0"/>
              </a:spcBef>
              <a:buNone/>
            </a:pPr>
            <a:r>
              <a:rPr sz="2400" lang="en"/>
              <a:t>  Ressi Miranda                    				Dr. Shang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aphicFrame>
        <p:nvGraphicFramePr>
          <p:cNvPr id="86" name="Shape 86"/>
          <p:cNvGraphicFramePr/>
          <p:nvPr/>
        </p:nvGraphicFramePr>
        <p:xfrm>
          <a:off y="2476500" x="6477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{1AA8FB68-96D0-4846-8237-D1F1CDD450DF}</a:tableStyleId>
              </a:tblPr>
              <a:tblGrid>
                <a:gridCol w="1034150"/>
                <a:gridCol w="1034150"/>
                <a:gridCol w="1034150"/>
                <a:gridCol w="1034150"/>
                <a:gridCol w="1034150"/>
                <a:gridCol w="1034150"/>
                <a:gridCol w="10341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Tfidf/Bi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Tfidf/Uni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Count/Bi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Count/Uni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Hash/Bi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Hash/Uni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MultinomialNB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0.550637716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0.550101526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0.55132977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0.550564977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0.548096016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0.549712898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BernoulliNB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0.550633557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0.550633557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0.550633557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0.550633557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0.548104329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0.548104329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SVM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</a:tr>
            </a:tbl>
          </a:graphicData>
        </a:graphic>
      </p:graphicFrame>
      <p:sp>
        <p:nvSpPr>
          <p:cNvPr id="87" name="Shape 87"/>
          <p:cNvSpPr txBox="1"/>
          <p:nvPr/>
        </p:nvSpPr>
        <p:spPr>
          <a:xfrm>
            <a:off y="2077350" x="3090900"/>
            <a:ext cy="535199" cx="29621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No Chi-Squared</a:t>
            </a:r>
          </a:p>
        </p:txBody>
      </p:sp>
      <p:graphicFrame>
        <p:nvGraphicFramePr>
          <p:cNvPr id="88" name="Shape 88"/>
          <p:cNvGraphicFramePr/>
          <p:nvPr/>
        </p:nvGraphicFramePr>
        <p:xfrm>
          <a:off y="4838700" x="6477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{E9DAD76D-EEDC-4AAF-8285-949FFB30AF23}</a:tableStyleId>
              </a:tblPr>
              <a:tblGrid>
                <a:gridCol w="1034150"/>
                <a:gridCol w="1034150"/>
                <a:gridCol w="1034150"/>
                <a:gridCol w="1034150"/>
                <a:gridCol w="1034150"/>
                <a:gridCol w="1034150"/>
                <a:gridCol w="10341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Tfidf/Bi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Tfidf/Uni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Count/Bi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Count/Uni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Hash/Bi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Hash/Uni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MultinomialNB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0.541179586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0.540986305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0.542239491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0.541505867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0.548867048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0.549660941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BernoulliNB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0.541210758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0.541210758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0.541809294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0.541809294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0.550138938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0.550138938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SVM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</a:tr>
            </a:tbl>
          </a:graphicData>
        </a:graphic>
      </p:graphicFrame>
      <p:sp>
        <p:nvSpPr>
          <p:cNvPr id="89" name="Shape 89"/>
          <p:cNvSpPr txBox="1"/>
          <p:nvPr/>
        </p:nvSpPr>
        <p:spPr>
          <a:xfrm>
            <a:off y="4392400" x="3035550"/>
            <a:ext cy="385800" cx="2725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Chi-Squared Implemented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aphicFrame>
        <p:nvGraphicFramePr>
          <p:cNvPr id="96" name="Shape 96"/>
          <p:cNvGraphicFramePr/>
          <p:nvPr/>
        </p:nvGraphicFramePr>
        <p:xfrm>
          <a:off y="2476500" x="6477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{152E0AE2-7579-4828-B259-51B4EE7306A1}</a:tableStyleId>
              </a:tblPr>
              <a:tblGrid>
                <a:gridCol w="1034150"/>
                <a:gridCol w="1034150"/>
                <a:gridCol w="1034150"/>
                <a:gridCol w="1034150"/>
                <a:gridCol w="1034150"/>
                <a:gridCol w="1034150"/>
                <a:gridCol w="10341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Tfidf/Bi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Tfidf/Uni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Count/Bi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Count/Uni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Hash/Bi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Hash/Uni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MultinomialNB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0.550637716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0.550101526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0.55132977</a:t>
                      </a:r>
                    </a:p>
                  </a:txBody>
                  <a:tcPr marR="28575" marB="19050" marT="19050" anchor="b" marL="28575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0.550564977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0.548096016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0.549712898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BernoulliNB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0.550633557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0.550633557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0.550633557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0.550633557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0.548104329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0.548104329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SVM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</a:tr>
            </a:tbl>
          </a:graphicData>
        </a:graphic>
      </p:graphicFrame>
      <p:sp>
        <p:nvSpPr>
          <p:cNvPr id="97" name="Shape 97"/>
          <p:cNvSpPr txBox="1"/>
          <p:nvPr/>
        </p:nvSpPr>
        <p:spPr>
          <a:xfrm>
            <a:off y="2077350" x="3090900"/>
            <a:ext cy="535199" cx="29621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No Chi-Squared</a:t>
            </a:r>
          </a:p>
        </p:txBody>
      </p:sp>
      <p:graphicFrame>
        <p:nvGraphicFramePr>
          <p:cNvPr id="98" name="Shape 98"/>
          <p:cNvGraphicFramePr/>
          <p:nvPr/>
        </p:nvGraphicFramePr>
        <p:xfrm>
          <a:off y="4838700" x="6477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{886789ED-0F79-46F0-9403-6C17DF5AD39A}</a:tableStyleId>
              </a:tblPr>
              <a:tblGrid>
                <a:gridCol w="1034150"/>
                <a:gridCol w="1034150"/>
                <a:gridCol w="1034150"/>
                <a:gridCol w="1034150"/>
                <a:gridCol w="1034150"/>
                <a:gridCol w="1034150"/>
                <a:gridCol w="10341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Tfidf/Bi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Tfidf/Uni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Count/Bi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Count/Uni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Hash/Bi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Hash/Uni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MultinomialNB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0.541179586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0.540986305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0.542239491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0.541505867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0.548867048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0.549660941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BernoulliNB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0.541210758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0.541210758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0.541809294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0.541809294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0.550138938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0.550138938</a:t>
                      </a:r>
                    </a:p>
                  </a:txBody>
                  <a:tcPr marR="28575" marB="19050" marT="19050" anchor="b" marL="2857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SVM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000" lang="en"/>
                        <a:t>0.51090564</a:t>
                      </a:r>
                    </a:p>
                  </a:txBody>
                  <a:tcPr marR="28575" marB="19050" marT="19050" anchor="b" marL="28575"/>
                </a:tc>
              </a:tr>
            </a:tbl>
          </a:graphicData>
        </a:graphic>
      </p:graphicFrame>
      <p:sp>
        <p:nvSpPr>
          <p:cNvPr id="99" name="Shape 99"/>
          <p:cNvSpPr txBox="1"/>
          <p:nvPr/>
        </p:nvSpPr>
        <p:spPr>
          <a:xfrm>
            <a:off y="4392400" x="3035550"/>
            <a:ext cy="385800" cx="2725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Chi-Squared Implemented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Findings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MultinomialNB and BernoulliNB dramatically outperformed SGD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Chi-squared generally reduces accuracy (30%)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Highest overall was about Count/Multinomial/Uni+Bi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No consistent correlation between difference in accuracy and usage of unigrams vs bigrams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What does this mean?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We do not know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Classifier can stand to be more accurate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Experiments with additional datasets/algorithms have to be completed first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Overall goal to scale to Big Data level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Future Work</a:t>
            </a:r>
          </a:p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y="20186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Figure out what makes our classifier less accurate from the standard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No improvement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Moving away from the previous project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Previous projects were reinventing the wheel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Implementing Naive Bayes in MapReduce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Demo of Text Classification</a:t>
            </a:r>
          </a:p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>
            <a:hlinkClick r:id="rId4"/>
          </p:cNvPr>
          <p:cNvSpPr/>
          <p:nvPr/>
        </p:nvSpPr>
        <p:spPr>
          <a:xfrm>
            <a:off y="1971475" x="1392375"/>
            <a:ext cy="4740450" cx="60960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 (Edited)</a:t>
            </a:r>
          </a:p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Learning Experience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Machine Learning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Sentiment Analysis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Project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Results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Learning Experience</a:t>
            </a:r>
          </a:p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Machine Learning Algorithms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Naive Bayes (probability)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Support Vector Machine (SVM)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Stochastic Gradient Descent</a:t>
            </a:r>
          </a:p>
          <a:p>
            <a:pPr lvl="0" indent="0" marL="45720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Learning Experience</a:t>
            </a:r>
          </a:p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Sentiment Analysis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classify text into a polarity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Text Classification into polarity categories 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Naive Bayes: Bernoulli 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Naive Bayes: Multinomial 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Stochastic Gradient Descent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TF-IDF (Term frequency - inverse document frequency)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Chi-Square Test</a:t>
            </a:r>
          </a:p>
          <a:p>
            <a:pPr rtl="0" lvl="0" indent="0" marL="45720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Why?</a:t>
            </a:r>
          </a:p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Improve the accuracy of the algorithms</a:t>
            </a:r>
          </a:p>
          <a:p>
            <a:pPr rtl="0" lvl="1" indent="-381000" marL="9144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Even by a little bit</a:t>
            </a:r>
          </a:p>
          <a:p>
            <a:pPr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Hope to get better results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Scheme/Project</a:t>
            </a:r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Let’s make a comparison between the different algorithm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Comparing the algorithms accuracies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Changing up features extraction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Methodology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Extracting features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Make a feature vector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Select features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Remove features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Train Algorithm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Test Algorithm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Issues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Long time to train and cross-validate different Pipelines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Formatting of code prevented inclusion of alternative classifiers (KNearestNeighbors, DecisionTree)</a:t>
            </a:r>
          </a:p>
          <a:p>
            <a:pPr rtl="0"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Data set format might not be reliable (already processed)</a:t>
            </a:r>
          </a:p>
          <a:p>
            <a:pPr lvl="0" indent="-4191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Accuracy rates lower than expected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8" name="Shape 7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936146" x="-228603"/>
            <a:ext cy="2906225" cx="4709499"/>
          </a:xfrm>
          <a:prstGeom prst="rect">
            <a:avLst/>
          </a:prstGeom>
        </p:spPr>
      </p:pic>
      <p:pic>
        <p:nvPicPr>
          <p:cNvPr id="79" name="Shape 79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3043625" x="4499075"/>
            <a:ext cy="2806524" cx="453974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modern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