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3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sz="2400" lang="en">
                <a:solidFill>
                  <a:schemeClr val="dk1"/>
                </a:solidFill>
              </a:rPr>
              <a:t>Retention vs Initial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>
            <a:off y="2914648" x="0"/>
            <a:ext cy="2228999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9" name="Shape 9"/>
          <p:cNvCxnSpPr/>
          <p:nvPr/>
        </p:nvCxnSpPr>
        <p:spPr>
          <a:xfrm>
            <a:off y="2914649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0" name="Shape 10"/>
          <p:cNvSpPr txBox="1"/>
          <p:nvPr>
            <p:ph type="ctrTitle"/>
          </p:nvPr>
        </p:nvSpPr>
        <p:spPr>
          <a:xfrm>
            <a:off y="1618313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y="2964777" x="685800"/>
            <a:ext cy="944700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1pPr>
            <a:lvl2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2pPr>
            <a:lvl3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3pPr>
            <a:lvl4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4pPr>
            <a:lvl5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5pPr>
            <a:lvl6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6pPr>
            <a:lvl7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7pPr>
            <a:lvl8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8pPr>
            <a:lvl9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/>
          <p:nvPr/>
        </p:nvSpPr>
        <p:spPr>
          <a:xfrm>
            <a:off y="0" x="0"/>
            <a:ext cy="11277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4" name="Shape 14"/>
          <p:cNvCxnSpPr/>
          <p:nvPr/>
        </p:nvCxnSpPr>
        <p:spPr>
          <a:xfrm>
            <a:off y="1127679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5" name="Shape 1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/>
          <p:nvPr/>
        </p:nvSpPr>
        <p:spPr>
          <a:xfrm>
            <a:off y="0" x="0"/>
            <a:ext cy="11277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9" name="Shape 19"/>
          <p:cNvCxnSpPr/>
          <p:nvPr/>
        </p:nvCxnSpPr>
        <p:spPr>
          <a:xfrm>
            <a:off y="1127679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0" name="Shape 2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/>
          <p:nvPr/>
        </p:nvSpPr>
        <p:spPr>
          <a:xfrm>
            <a:off y="0" x="0"/>
            <a:ext cy="11277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25" name="Shape 25"/>
          <p:cNvCxnSpPr/>
          <p:nvPr/>
        </p:nvCxnSpPr>
        <p:spPr>
          <a:xfrm>
            <a:off y="1127679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6" name="Shape 2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/>
          <p:nvPr/>
        </p:nvSpPr>
        <p:spPr>
          <a:xfrm>
            <a:off y="4225081" x="0"/>
            <a:ext cy="918300" cx="914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29" name="Shape 29"/>
          <p:cNvCxnSpPr/>
          <p:nvPr/>
        </p:nvCxnSpPr>
        <p:spPr>
          <a:xfrm>
            <a:off y="4225081" x="0"/>
            <a:ext cy="0" cx="914400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0" name="Shape 3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b="1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9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4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7.png" Type="http://schemas.openxmlformats.org/officeDocument/2006/relationships/image" Id="rId4"/><Relationship Target="../media/image04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 txBox="1"/>
          <p:nvPr>
            <p:ph type="ctrTitle"/>
          </p:nvPr>
        </p:nvSpPr>
        <p:spPr>
          <a:xfrm>
            <a:off y="1618313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sz="4000" lang="en">
                <a:solidFill>
                  <a:srgbClr val="191919"/>
                </a:solidFill>
              </a:rPr>
              <a:t>Investigating Methods of Layering a Mobile Application to Increase its Accessibility to Elderly</a:t>
            </a:r>
          </a:p>
        </p:txBody>
      </p:sp>
      <p:sp>
        <p:nvSpPr>
          <p:cNvPr id="34" name="Shape 34"/>
          <p:cNvSpPr txBox="1"/>
          <p:nvPr>
            <p:ph idx="1" type="subTitle"/>
          </p:nvPr>
        </p:nvSpPr>
        <p:spPr>
          <a:xfrm>
            <a:off y="2964771" x="685800"/>
            <a:ext cy="2009399" cx="77724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Brian On                 Professor Skubic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Alice Wong     Mentor: Moein Enayati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Chandler Mendenhall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Implementation cont.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40005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2700" lang="en"/>
              <a:t>From the complete application, we created two different multi-layered versions of the application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Version A is layered by functionality</a:t>
            </a:r>
          </a:p>
          <a:p>
            <a:pPr rtl="0" lvl="2" indent="-361950" marL="137160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sz="2100" lang="en"/>
              <a:t>Layer 1: access to all pages, but no graphs</a:t>
            </a:r>
          </a:p>
          <a:p>
            <a:pPr rtl="0" lvl="2" indent="-361950" marL="137160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sz="2100" lang="en"/>
              <a:t>Layer 2: Graph display + customizability available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Version B is layered by complexity</a:t>
            </a:r>
          </a:p>
          <a:p>
            <a:pPr rtl="0" lvl="2" indent="-361950" marL="137160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sz="2100" lang="en"/>
              <a:t>Layer 1: access to four graph pages -- no Four Graph Search or graph customizability</a:t>
            </a:r>
          </a:p>
          <a:p>
            <a:pPr lvl="2" indent="-361950" marL="137160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sz="2100" lang="en"/>
              <a:t>Layer 2: Four Graph Search + customizability available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9525" x="466687"/>
            <a:ext cy="5064450" cx="8210627"/>
          </a:xfrm>
          <a:prstGeom prst="rect">
            <a:avLst/>
          </a:prstGeom>
          <a:noFill/>
          <a:ln w="28575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Study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98460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Conducted at TigerPlace with 10 residents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4 residents used Version A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6 residents used Version B</a:t>
            </a:r>
          </a:p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Two measures: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Objective measure: each task timed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Subjective measure: each participant rated how hard they found the task on a scale of 1 to 5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Study cont. 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3556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2000" lang="en"/>
              <a:t>Residents performed 3 sets of 2 tasks (can be composed of several subtasks)</a:t>
            </a:r>
          </a:p>
          <a:p>
            <a:pPr rtl="0" lvl="1" indent="-35560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000" lang="en"/>
              <a:t>First set on the first layer</a:t>
            </a:r>
          </a:p>
          <a:p>
            <a:pPr rtl="0" lvl="1" indent="-35560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000" lang="en"/>
              <a:t>Second set on the second layer</a:t>
            </a:r>
          </a:p>
          <a:p>
            <a:pPr rtl="0" lvl="1" indent="-35560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000" lang="en"/>
              <a:t>Third set after ~5 minute break on second layer</a:t>
            </a:r>
          </a:p>
          <a:p>
            <a:pPr rtl="0" lvl="0" indent="-3556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2000" lang="en"/>
              <a:t>First and second sets composed “Initial Task Set”</a:t>
            </a:r>
          </a:p>
          <a:p>
            <a:pPr rtl="0" lvl="1" indent="-35560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000" lang="en"/>
              <a:t>The order of the tasks differed depending on version participants used</a:t>
            </a:r>
          </a:p>
          <a:p>
            <a:pPr rtl="0" lvl="1" indent="-35560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000" lang="en"/>
              <a:t>Overall tasks were the same</a:t>
            </a:r>
          </a:p>
          <a:p>
            <a:pPr rtl="0" lvl="0" indent="-3556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2000" lang="en"/>
              <a:t>Third set composed “Retention Task Set”</a:t>
            </a:r>
          </a:p>
          <a:p>
            <a:pPr rtl="0" lvl="1" indent="-35560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000" lang="en"/>
              <a:t>Performed on 2nd layer (full application)</a:t>
            </a:r>
          </a:p>
          <a:p>
            <a:pPr lvl="1" indent="-35560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000" lang="en"/>
              <a:t>Same tasks + order for both groups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Objective Results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Tasks 1 - 6: Initial Task Set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Tasks 7 - 11: Retention Task Set</a:t>
            </a:r>
          </a:p>
          <a:p>
            <a:pPr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Order of Initial Task Set tasks depended on version (tasks are displayed in order presented to Version A participants)</a:t>
            </a:r>
          </a:p>
        </p:txBody>
      </p:sp>
      <p:pic>
        <p:nvPicPr>
          <p:cNvPr id="113" name="Shape 1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887325" x="489075"/>
            <a:ext cy="777700" cx="8165850"/>
          </a:xfrm>
          <a:prstGeom prst="rect">
            <a:avLst/>
          </a:prstGeom>
          <a:noFill/>
          <a:ln w="28575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 txBox="1"/>
          <p:nvPr/>
        </p:nvSpPr>
        <p:spPr>
          <a:xfrm>
            <a:off y="186750" x="5972675"/>
            <a:ext cy="4819500" cx="2765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sp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b="1" sz="3000" lang="en"/>
              <a:t>Legend:</a:t>
            </a:r>
          </a:p>
          <a:p>
            <a:pPr rtl="0" lvl="0" indent="-406400" marL="457200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sz="2800" lang="en">
                <a:solidFill>
                  <a:schemeClr val="dk1"/>
                </a:solidFill>
              </a:rPr>
              <a:t>Tasks 1 - 6:</a:t>
            </a:r>
            <a:r>
              <a:rPr sz="2800" lang="en">
                <a:solidFill>
                  <a:schemeClr val="dk1"/>
                </a:solidFill>
              </a:rPr>
              <a:t> Initial Task Set</a:t>
            </a:r>
          </a:p>
          <a:p>
            <a:pPr rtl="0" lvl="0" indent="-406400" marL="457200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sz="2800" lang="en">
                <a:solidFill>
                  <a:schemeClr val="dk1"/>
                </a:solidFill>
              </a:rPr>
              <a:t>Tasks 7 - 11:</a:t>
            </a:r>
            <a:r>
              <a:rPr sz="2800" lang="en">
                <a:solidFill>
                  <a:schemeClr val="dk1"/>
                </a:solidFill>
              </a:rPr>
              <a:t> Retention Task Set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id="119" name="Shape 1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61925" x="138475"/>
            <a:ext cy="4819650" cx="5505450"/>
          </a:xfrm>
          <a:prstGeom prst="rect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24" name="Shape 1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61925" x="1819275"/>
            <a:ext cy="4819650" cx="5505450"/>
          </a:xfrm>
          <a:prstGeom prst="rect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8" name="Shape 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9" name="Shape 129"/>
          <p:cNvSpPr txBox="1"/>
          <p:nvPr/>
        </p:nvSpPr>
        <p:spPr>
          <a:xfrm>
            <a:off y="184500" x="6154500"/>
            <a:ext cy="4819500" cx="2691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spAutoFit/>
          </a:bodyPr>
          <a:lstStyle/>
          <a:p>
            <a:pPr algn="ctr" rtl="0" lv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b="1" sz="3000" lang="en">
                <a:solidFill>
                  <a:schemeClr val="dk1"/>
                </a:solidFill>
              </a:rPr>
              <a:t>Legend: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b="1" sz="2400" lang="en">
                <a:solidFill>
                  <a:schemeClr val="dk1"/>
                </a:solidFill>
              </a:rPr>
              <a:t>1, 2, 3 </a:t>
            </a:r>
            <a:r>
              <a:rPr sz="2400" lang="en">
                <a:solidFill>
                  <a:schemeClr val="dk1"/>
                </a:solidFill>
              </a:rPr>
              <a:t>- basic graph display 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b="1" sz="2400" lang="en">
                <a:solidFill>
                  <a:schemeClr val="dk1"/>
                </a:solidFill>
              </a:rPr>
              <a:t>4</a:t>
            </a:r>
            <a:r>
              <a:rPr sz="2400" lang="en">
                <a:solidFill>
                  <a:schemeClr val="dk1"/>
                </a:solidFill>
              </a:rPr>
              <a:t> - graph customizability 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b="1" sz="2400" lang="en">
                <a:solidFill>
                  <a:schemeClr val="dk1"/>
                </a:solidFill>
              </a:rPr>
              <a:t>5</a:t>
            </a:r>
            <a:r>
              <a:rPr sz="2400" lang="en">
                <a:solidFill>
                  <a:schemeClr val="dk1"/>
                </a:solidFill>
              </a:rPr>
              <a:t> - data statistics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b="1" sz="2400" lang="en">
                <a:solidFill>
                  <a:schemeClr val="dk1"/>
                </a:solidFill>
              </a:rPr>
              <a:t>6, 7</a:t>
            </a:r>
            <a:r>
              <a:rPr sz="2400" lang="en">
                <a:solidFill>
                  <a:schemeClr val="dk1"/>
                </a:solidFill>
              </a:rPr>
              <a:t> - graph interpretation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30" name="Shape 1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69750" x="75824"/>
            <a:ext cy="5004000" cx="5940153"/>
          </a:xfrm>
          <a:prstGeom prst="rect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Subjective Results</a:t>
            </a:r>
          </a:p>
        </p:txBody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y="2903750" x="457200"/>
            <a:ext cy="1857000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2400" lang="en"/>
              <a:t>After each task, asked participant to rate how difficult they found the task they performed</a:t>
            </a:r>
          </a:p>
          <a:p>
            <a:pPr lvl="0" indent="-3810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2400" lang="en"/>
              <a:t>Most rated using the application and performing the tasks as easy (1)</a:t>
            </a:r>
          </a:p>
        </p:txBody>
      </p:sp>
      <p:pic>
        <p:nvPicPr>
          <p:cNvPr id="137" name="Shape 1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273950" x="1524000"/>
            <a:ext cy="1419225" cx="6096000"/>
          </a:xfrm>
          <a:prstGeom prst="rect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Future Work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The data suggests functionality is a better way of layering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However, the data is not statistically significant</a:t>
            </a:r>
          </a:p>
          <a:p>
            <a:pPr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Further testing with more people would need to be done for more conclusive results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Problem</a:t>
            </a:r>
          </a:p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Older adults have difficulty learning to use mobile technologies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y="2143053" x="397725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Any questions?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References</a:t>
            </a: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3429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1800" lang="en"/>
              <a:t>Kurniawan, Sri, Murni Mahmud, and Yanuar Nugroho. "A study of the use of mobile phones by older persons." CHI'06 extended abstracts on Human factors in computing systems. ACM, 2006.</a:t>
            </a:r>
          </a:p>
          <a:p>
            <a:pPr rtl="0" lvl="0" indent="-3429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1800" lang="en"/>
              <a:t>Kang, Hyunmo, Catherine Plaisant, and Ben Shneiderman. "New approaches to help users get started with visual interfaces: multi-layered interfaces and integrated initial guidance." Proceedings of the 2003 annual national conference on Digital government research. Digital Government Society of North America, 2003.</a:t>
            </a:r>
          </a:p>
          <a:p>
            <a:pPr rtl="0" lvl="0" indent="-3429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1800" lang="en"/>
              <a:t>Leung, Rock, et al. "Multi-layered interfaces to improve older adults’ initial learnability of mobile applications." ACM Transactions on Accessible Computing (TACCESS) 3.1 (2010): 1.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Solution: Multi-Layered Interfaces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Multi-Layering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Divide features of full application into &gt;=2 layers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Learn on simplified base layer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Move onto increasingly complex/functional layers</a:t>
            </a:r>
          </a:p>
          <a:p>
            <a:pPr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Step-wise, incremental learning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51" name="Shape 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614850" x="476250"/>
            <a:ext cy="3143250" cx="8191500"/>
          </a:xfrm>
          <a:prstGeom prst="rect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</p:pic>
      <p:sp>
        <p:nvSpPr>
          <p:cNvPr id="52" name="Shape 5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Multi-Layered Interfaces cont.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Multi-Layered Interfaces cont.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1063375" x="457200"/>
            <a:ext cy="7583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2400" lang="en"/>
              <a:t>But... more than one way to layer an application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id="59" name="Shape 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714195" x="2034915"/>
            <a:ext cy="3180199" cx="5074159"/>
          </a:xfrm>
          <a:prstGeom prst="rect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Research Question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Is there a way to sort the features of a fully functional mobile application into layers that optimizes learnability for elderly?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Research Question cont.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We investigate two methods of layering…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Functionality</a:t>
            </a:r>
          </a:p>
          <a:p>
            <a:pPr rtl="0" lvl="2" indent="-381000" marL="1371600">
              <a:spcBef>
                <a:spcPts val="0"/>
              </a:spcBef>
              <a:buClr>
                <a:schemeClr val="dk2"/>
              </a:buClr>
              <a:buSzPct val="80000"/>
              <a:buFont typeface="Wingdings"/>
              <a:buChar char="§"/>
            </a:pPr>
            <a:r>
              <a:rPr lang="en"/>
              <a:t>Features similar in function go in the same layer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Complexity </a:t>
            </a:r>
          </a:p>
          <a:p>
            <a:pPr rtl="0" lvl="2" indent="-381000" marL="1371600">
              <a:spcBef>
                <a:spcPts val="0"/>
              </a:spcBef>
              <a:buClr>
                <a:schemeClr val="dk2"/>
              </a:buClr>
              <a:buSzPct val="80000"/>
              <a:buFont typeface="Wingdings"/>
              <a:buChar char="§"/>
            </a:pPr>
            <a:r>
              <a:rPr lang="en"/>
              <a:t>Features similar in difficulty go in the same layer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Implementation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sp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We created a hybrid mobile application for our study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Delivers health data in the form of charts to users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82" name="Shape 82"/>
          <p:cNvPicPr preferRelativeResize="0"/>
          <p:nvPr/>
        </p:nvPicPr>
        <p:blipFill rotWithShape="1">
          <a:blip r:embed="rId3">
            <a:alphaModFix/>
          </a:blip>
          <a:srcRect t="0" b="0" r="51335" l="0"/>
          <a:stretch/>
        </p:blipFill>
        <p:spPr>
          <a:xfrm>
            <a:off y="214226" x="1601650"/>
            <a:ext cy="4715050" cx="2666475"/>
          </a:xfrm>
          <a:prstGeom prst="rect">
            <a:avLst/>
          </a:prstGeom>
          <a:noFill/>
          <a:ln w="2857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pic>
      <p:pic>
        <p:nvPicPr>
          <p:cNvPr id="83" name="Shape 83"/>
          <p:cNvPicPr preferRelativeResize="0"/>
          <p:nvPr/>
        </p:nvPicPr>
        <p:blipFill rotWithShape="1">
          <a:blip r:embed="rId4">
            <a:alphaModFix/>
          </a:blip>
          <a:srcRect t="0" b="0" r="0" l="51335"/>
          <a:stretch/>
        </p:blipFill>
        <p:spPr>
          <a:xfrm>
            <a:off y="214225" x="4875875"/>
            <a:ext cy="4715061" cx="2666475"/>
          </a:xfrm>
          <a:prstGeom prst="rect">
            <a:avLst/>
          </a:prstGeom>
          <a:noFill/>
          <a:ln w="2857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khaki">
  <a:themeElements>
    <a:clrScheme name="Custom 349">
      <a:dk1>
        <a:srgbClr val="262626"/>
      </a:dk1>
      <a:lt1>
        <a:srgbClr val="E6D6BD"/>
      </a:lt1>
      <a:dk2>
        <a:srgbClr val="535353"/>
      </a:dk2>
      <a:lt2>
        <a:srgbClr val="B4AD9E"/>
      </a:lt2>
      <a:accent1>
        <a:srgbClr val="ADB48E"/>
      </a:accent1>
      <a:accent2>
        <a:srgbClr val="867961"/>
      </a:accent2>
      <a:accent3>
        <a:srgbClr val="CBB680"/>
      </a:accent3>
      <a:accent4>
        <a:srgbClr val="78A3C0"/>
      </a:accent4>
      <a:accent5>
        <a:srgbClr val="C0AE91"/>
      </a:accent5>
      <a:accent6>
        <a:srgbClr val="668874"/>
      </a:accent6>
      <a:hlink>
        <a:srgbClr val="4B94B3"/>
      </a:hlink>
      <a:folHlink>
        <a:srgbClr val="414141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