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4" r:id="rId4"/>
    <p:sldId id="325" r:id="rId5"/>
    <p:sldId id="326" r:id="rId6"/>
    <p:sldId id="327" r:id="rId7"/>
    <p:sldId id="284" r:id="rId8"/>
    <p:sldId id="328" r:id="rId9"/>
    <p:sldId id="329" r:id="rId10"/>
    <p:sldId id="314" r:id="rId11"/>
    <p:sldId id="318" r:id="rId12"/>
    <p:sldId id="319" r:id="rId13"/>
    <p:sldId id="330" r:id="rId14"/>
    <p:sldId id="320" r:id="rId15"/>
    <p:sldId id="293" r:id="rId16"/>
    <p:sldId id="315" r:id="rId17"/>
    <p:sldId id="321" r:id="rId18"/>
    <p:sldId id="294" r:id="rId19"/>
    <p:sldId id="323" r:id="rId20"/>
    <p:sldId id="322" r:id="rId21"/>
    <p:sldId id="331" r:id="rId22"/>
    <p:sldId id="291" r:id="rId23"/>
    <p:sldId id="316" r:id="rId24"/>
    <p:sldId id="317" r:id="rId25"/>
    <p:sldId id="289" r:id="rId26"/>
    <p:sldId id="295" r:id="rId27"/>
    <p:sldId id="299" r:id="rId28"/>
    <p:sldId id="334" r:id="rId29"/>
    <p:sldId id="332" r:id="rId30"/>
    <p:sldId id="333" r:id="rId31"/>
    <p:sldId id="336" r:id="rId32"/>
    <p:sldId id="337" r:id="rId33"/>
    <p:sldId id="270" r:id="rId34"/>
    <p:sldId id="305" r:id="rId3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5663" autoAdjust="0"/>
  </p:normalViewPr>
  <p:slideViewPr>
    <p:cSldViewPr>
      <p:cViewPr>
        <p:scale>
          <a:sx n="80" d="100"/>
          <a:sy n="80" d="100"/>
        </p:scale>
        <p:origin x="-100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E59E1-E899-46B2-B099-B10E9E0BCE0F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7CF6-9259-4946-ABAF-4A9D1148D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485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F013-A7C7-4137-A20A-92CB47A0C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098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Graphics adapter created on each VM, commands</a:t>
            </a:r>
            <a:r>
              <a:rPr lang="en-US" baseline="0" dirty="0" smtClean="0"/>
              <a:t> sent to translation manager on hypervisor. The physical GPU intercepts commands from translator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5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0" y="3257550"/>
            <a:ext cx="2743200" cy="138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Jerry </a:t>
            </a:r>
            <a:r>
              <a:rPr lang="en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Adams,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r>
              <a:rPr lang="en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Hawaii</a:t>
            </a:r>
            <a:endParaRPr lang="en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0" y="1123950"/>
            <a:ext cx="91440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Thin-client based remote volume </a:t>
            </a:r>
            <a:r>
              <a:rPr lang="en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visualization over 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wide-area networks 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5562600" y="3181350"/>
            <a:ext cx="3809225" cy="1741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 dirty="0">
                <a:solidFill>
                  <a:schemeClr val="tx1"/>
                </a:solidFill>
              </a:rPr>
              <a:t>Dr.  Prasad </a:t>
            </a:r>
            <a:r>
              <a:rPr lang="en" sz="2400" dirty="0" smtClean="0">
                <a:solidFill>
                  <a:schemeClr val="tx1"/>
                </a:solidFill>
              </a:rPr>
              <a:t>Calyam,</a:t>
            </a:r>
            <a:r>
              <a:rPr lang="en" sz="2400" dirty="0">
                <a:solidFill>
                  <a:schemeClr val="tx1"/>
                </a:solidFill>
              </a:rPr>
              <a:t/>
            </a: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Ronny </a:t>
            </a:r>
            <a:r>
              <a:rPr lang="en" sz="2400" dirty="0" smtClean="0">
                <a:solidFill>
                  <a:schemeClr val="tx1"/>
                </a:solidFill>
              </a:rPr>
              <a:t>Antequera,</a:t>
            </a:r>
            <a:r>
              <a:rPr lang="en" sz="2400" dirty="0">
                <a:solidFill>
                  <a:schemeClr val="tx1"/>
                </a:solidFill>
              </a:rPr>
              <a:t/>
            </a:r>
            <a:br>
              <a:rPr lang="en" sz="2400" dirty="0">
                <a:solidFill>
                  <a:schemeClr val="tx1"/>
                </a:solidFill>
              </a:rPr>
            </a:br>
            <a:r>
              <a:rPr lang="en" sz="2400" dirty="0">
                <a:solidFill>
                  <a:schemeClr val="tx1"/>
                </a:solidFill>
              </a:rPr>
              <a:t>Eliot </a:t>
            </a:r>
            <a:r>
              <a:rPr lang="en" sz="2400" dirty="0" smtClean="0">
                <a:solidFill>
                  <a:schemeClr val="tx1"/>
                </a:solidFill>
              </a:rPr>
              <a:t>Prokop,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 dirty="0" smtClean="0">
                <a:solidFill>
                  <a:schemeClr val="tx1"/>
                </a:solidFill>
              </a:rPr>
              <a:t>University of Missouri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endParaRPr lang="en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M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486150"/>
            <a:ext cx="1100583" cy="1200150"/>
          </a:xfrm>
          <a:prstGeom prst="rect">
            <a:avLst/>
          </a:prstGeom>
        </p:spPr>
      </p:pic>
      <p:pic>
        <p:nvPicPr>
          <p:cNvPr id="9" name="Picture 8" descr="uh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40995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RIVVIR </a:t>
            </a:r>
            <a:r>
              <a:rPr lang="en-US" dirty="0" smtClean="0"/>
              <a:t>Application (2/2)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514350"/>
            <a:ext cx="7976485" cy="3801080"/>
            <a:chOff x="363034" y="1678571"/>
            <a:chExt cx="7976485" cy="4055633"/>
          </a:xfrm>
        </p:grpSpPr>
        <p:pic>
          <p:nvPicPr>
            <p:cNvPr id="8" name="Picture 4" descr="http://www.bestfan.com/blog/wp-content/uploads/2013/03/smartphone-in-han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34" y="4524176"/>
              <a:ext cx="1270885" cy="12100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dynapos.com/images/tcl660ha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234" y="1678571"/>
              <a:ext cx="1080321" cy="8924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i01.i.aliimg.com/photo/v0/605205897/High_Performance_Computing_Server_TS10000_server_clus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34" y="3304632"/>
              <a:ext cx="1276349" cy="10210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www.gamesparks.com/wp-content/uploads/2013/07/the-clou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034" y="3385934"/>
              <a:ext cx="1259013" cy="8943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>
              <a:stCxn id="11" idx="3"/>
              <a:endCxn id="8" idx="1"/>
            </p:cNvCxnSpPr>
            <p:nvPr/>
          </p:nvCxnSpPr>
          <p:spPr>
            <a:xfrm>
              <a:off x="5432047" y="3833101"/>
              <a:ext cx="1636587" cy="1296089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1"/>
              <a:endCxn id="11" idx="3"/>
            </p:cNvCxnSpPr>
            <p:nvPr/>
          </p:nvCxnSpPr>
          <p:spPr>
            <a:xfrm flipH="1">
              <a:off x="5432047" y="2124791"/>
              <a:ext cx="1484187" cy="1708309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3"/>
              <a:endCxn id="11" idx="1"/>
            </p:cNvCxnSpPr>
            <p:nvPr/>
          </p:nvCxnSpPr>
          <p:spPr>
            <a:xfrm>
              <a:off x="1715583" y="3815170"/>
              <a:ext cx="2457451" cy="1793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3034" y="4442873"/>
              <a:ext cx="1828800" cy="985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/>
                <a:t>Computing Resources @ OSU</a:t>
              </a:r>
              <a:endParaRPr lang="en-US" sz="18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62600" y="447675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Thin client end users @ MU</a:t>
            </a:r>
            <a:endParaRPr lang="en-US" sz="1800" dirty="0"/>
          </a:p>
        </p:txBody>
      </p:sp>
      <p:pic>
        <p:nvPicPr>
          <p:cNvPr id="32" name="Picture 4" descr="C:\Users\sgjkbd\Desktop\screenshots\coRRE_updat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8" r="14345"/>
          <a:stretch>
            <a:fillRect/>
          </a:stretch>
        </p:blipFill>
        <p:spPr bwMode="auto">
          <a:xfrm>
            <a:off x="6629400" y="1809750"/>
            <a:ext cx="1828800" cy="1350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1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400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to RIVVIR (</a:t>
            </a:r>
            <a:r>
              <a:rPr lang="en-US" dirty="0" smtClean="0"/>
              <a:t>1/4)</a:t>
            </a:r>
            <a:endParaRPr lang="en-US" dirty="0"/>
          </a:p>
        </p:txBody>
      </p:sp>
      <p:pic>
        <p:nvPicPr>
          <p:cNvPr id="4" name="Picture 3" descr="bitv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28730"/>
            <a:ext cx="4380706" cy="44147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400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to RIVVIR (</a:t>
            </a:r>
            <a:r>
              <a:rPr lang="en-US" dirty="0" smtClean="0"/>
              <a:t>2/4)</a:t>
            </a:r>
            <a:endParaRPr lang="en-US" dirty="0"/>
          </a:p>
        </p:txBody>
      </p:sp>
      <p:pic>
        <p:nvPicPr>
          <p:cNvPr id="6" name="Picture 5" descr="v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19150"/>
            <a:ext cx="3905250" cy="41374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400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to RIVVIR </a:t>
            </a:r>
            <a:r>
              <a:rPr lang="en-US" dirty="0" smtClean="0"/>
              <a:t>(3/4)</a:t>
            </a:r>
            <a:endParaRPr lang="en-US" dirty="0"/>
          </a:p>
        </p:txBody>
      </p:sp>
      <p:pic>
        <p:nvPicPr>
          <p:cNvPr id="6" name="Picture 5" descr="v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19150"/>
            <a:ext cx="3905250" cy="41374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5" name="Picture 4" descr="vnc op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71550"/>
            <a:ext cx="3852862" cy="30212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400"/>
          </a:xfrm>
        </p:spPr>
        <p:txBody>
          <a:bodyPr>
            <a:normAutofit/>
          </a:bodyPr>
          <a:lstStyle/>
          <a:p>
            <a:r>
              <a:rPr lang="en-US" dirty="0" smtClean="0"/>
              <a:t>Connecting to RIVVIR (</a:t>
            </a:r>
            <a:r>
              <a:rPr lang="en-US" dirty="0" smtClean="0"/>
              <a:t>3/4)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4" name="Picture 3" descr="rivv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2949"/>
            <a:ext cx="7467600" cy="4198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VNC Encoding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VNC – Open source remote control protocol, based on Remote Frame Buffer protocol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Ultra VNC – VNC client that’s used to connect to RIVVIR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Encoding – encoding of pixels to transport the image data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VNC Encoding Schemes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47750"/>
            <a:ext cx="8610600" cy="38780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Will be testing 8 encoding schemes: </a:t>
            </a:r>
          </a:p>
          <a:p>
            <a:pPr marL="566738" indent="-219075"/>
            <a:r>
              <a:rPr lang="en-US" sz="2800" dirty="0" smtClean="0"/>
              <a:t>Tight, ZRLE, </a:t>
            </a:r>
            <a:r>
              <a:rPr lang="en-US" sz="2800" dirty="0" err="1" smtClean="0"/>
              <a:t>Zlib</a:t>
            </a:r>
            <a:r>
              <a:rPr lang="en-US" sz="2800" dirty="0" smtClean="0"/>
              <a:t>, </a:t>
            </a:r>
            <a:r>
              <a:rPr lang="en-US" sz="2800" dirty="0" err="1" smtClean="0"/>
              <a:t>ZlibHex</a:t>
            </a:r>
            <a:r>
              <a:rPr lang="en-US" sz="2800" dirty="0" smtClean="0"/>
              <a:t>, Ultra, </a:t>
            </a:r>
            <a:r>
              <a:rPr lang="en-US" sz="2800" dirty="0" err="1" smtClean="0"/>
              <a:t>Hextile</a:t>
            </a:r>
            <a:r>
              <a:rPr lang="en-US" sz="2800" dirty="0" smtClean="0"/>
              <a:t>, RRE, Raw</a:t>
            </a:r>
          </a:p>
          <a:p>
            <a:pPr marL="566738" indent="-219075"/>
            <a:endParaRPr lang="en-US" sz="2800" dirty="0" smtClean="0"/>
          </a:p>
          <a:p>
            <a:pPr marL="290513" indent="-290513"/>
            <a:r>
              <a:rPr lang="en-US" sz="2800" dirty="0" smtClean="0"/>
              <a:t>Each encoding scheme supports 4 color options:</a:t>
            </a:r>
          </a:p>
          <a:p>
            <a:pPr marL="656273" lvl="1" indent="-290513"/>
            <a:r>
              <a:rPr lang="en-US" sz="2800" dirty="0" smtClean="0"/>
              <a:t>Full Colors, 256 Colors, 64 Colors, 8 Colors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5" name="Picture 2" descr="C:\Users\Jerry\Dropbox\JerryREU\Prasad-Inputs-Needed\Chris Paper\color_comparis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17220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VNC Encoding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Have RIVVIR to dynamically choose best encoding scheme based on network </a:t>
            </a:r>
            <a:r>
              <a:rPr lang="en-US" sz="2800" dirty="0" smtClean="0"/>
              <a:t>conditions such as: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Available Bandwidth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Packet Loss</a:t>
            </a:r>
            <a:endParaRPr lang="en-US" sz="2800" dirty="0" smtClean="0"/>
          </a:p>
          <a:p>
            <a:pPr lvl="2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Encoding Decision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352550"/>
          <a:ext cx="8229600" cy="2667001"/>
        </p:xfrm>
        <a:graphic>
          <a:graphicData uri="http://schemas.openxmlformats.org/drawingml/2006/table">
            <a:tbl>
              <a:tblPr firstRow="1" bandRow="1"/>
              <a:tblGrid>
                <a:gridCol w="5189838"/>
                <a:gridCol w="3039762"/>
              </a:tblGrid>
              <a:tr h="690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Bandwidth</a:t>
                      </a:r>
                      <a:endParaRPr kumimoji="0" lang="en-US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Encoding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41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Available Bandwidth</a:t>
                      </a:r>
                      <a:r>
                        <a:rPr lang="en-US" baseline="0" dirty="0" smtClean="0">
                          <a:latin typeface="+mn-lt"/>
                        </a:rPr>
                        <a:t> </a:t>
                      </a:r>
                      <a:r>
                        <a:rPr lang="en-US" dirty="0" smtClean="0">
                          <a:latin typeface="+mn-lt"/>
                        </a:rPr>
                        <a:t>&gt; 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Hextile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full colors</a:t>
                      </a:r>
                    </a:p>
                  </a:txBody>
                  <a:tcPr/>
                </a:tc>
              </a:tr>
              <a:tr h="4941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 Kbps &gt; Available Bandwidth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&gt; 128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231F20"/>
                          </a:solidFill>
                          <a:latin typeface="+mn-lt"/>
                        </a:rPr>
                        <a:t>ZRLE 256 colors</a:t>
                      </a:r>
                    </a:p>
                  </a:txBody>
                  <a:tcPr/>
                </a:tc>
              </a:tr>
              <a:tr h="4941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128 Kbps &gt; </a:t>
                      </a:r>
                      <a:r>
                        <a:rPr lang="en-US" sz="1800" dirty="0" smtClean="0">
                          <a:latin typeface="+mn-lt"/>
                        </a:rPr>
                        <a:t>Available Bandwidth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dirty="0" smtClean="0">
                          <a:latin typeface="+mn-lt"/>
                        </a:rPr>
                        <a:t>&gt; 19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Tight 64 Colors</a:t>
                      </a:r>
                    </a:p>
                  </a:txBody>
                  <a:tcPr/>
                </a:tc>
              </a:tr>
              <a:tr h="4941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19 Kbps &gt; </a:t>
                      </a:r>
                      <a:r>
                        <a:rPr lang="en-US" sz="1800" dirty="0" smtClean="0">
                          <a:latin typeface="+mn-lt"/>
                        </a:rPr>
                        <a:t>Available Bandwidth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dirty="0" smtClean="0">
                          <a:latin typeface="+mn-lt"/>
                        </a:rPr>
                        <a:t>&gt; 5 Kbps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Tight 8 colors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Presentation Outline</a:t>
            </a:r>
            <a:endParaRPr lang="en"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8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 dirty="0" smtClean="0"/>
              <a:t>Background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 dirty="0" smtClean="0"/>
              <a:t>Related Work</a:t>
            </a:r>
            <a:endParaRPr lang="en" sz="3600" dirty="0" smtClean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 dirty="0" smtClean="0"/>
              <a:t>Problem</a:t>
            </a:r>
            <a:endParaRPr lang="en" sz="3600" dirty="0" smtClean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600" dirty="0" smtClean="0"/>
              <a:t>Implementation</a:t>
            </a:r>
          </a:p>
          <a:p>
            <a:pPr marL="1005840" lvl="2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 dirty="0" smtClean="0"/>
              <a:t>VNC Encoding Selection Scheme</a:t>
            </a:r>
          </a:p>
          <a:p>
            <a:pPr marL="1005840" lvl="2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 dirty="0" smtClean="0"/>
              <a:t>Shared GPU Virtualization</a:t>
            </a:r>
          </a:p>
          <a:p>
            <a:pPr marL="1005840" lvl="2" indent="-419100"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3000" dirty="0" smtClean="0"/>
              <a:t>OpenFlow Controller</a:t>
            </a:r>
            <a:endParaRPr lang="en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54" y="1200150"/>
            <a:ext cx="8021946" cy="3678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</p:spPr>
        <p:txBody>
          <a:bodyPr/>
          <a:lstStyle/>
          <a:p>
            <a:r>
              <a:rPr lang="en-US" dirty="0" smtClean="0"/>
              <a:t>Generic Encoding Selection </a:t>
            </a:r>
            <a:r>
              <a:rPr lang="en-US" dirty="0" err="1" smtClean="0"/>
              <a:t>Algo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</a:t>
            </a:r>
            <a:r>
              <a:rPr lang="en-US" dirty="0" smtClean="0"/>
              <a:t>Encoding Selection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Perform more tests of encoding types on different network conditions</a:t>
            </a:r>
          </a:p>
          <a:p>
            <a:endParaRPr lang="en-US" sz="3600" dirty="0" smtClean="0"/>
          </a:p>
          <a:p>
            <a:r>
              <a:rPr lang="en-US" sz="3600" dirty="0" smtClean="0"/>
              <a:t>Improve decision rules and </a:t>
            </a:r>
            <a:r>
              <a:rPr lang="en-US" sz="3600" dirty="0" err="1" smtClean="0"/>
              <a:t>algorithim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Virtualized GPU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is shared virtualized Graphics Processing Unit (GPU)?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n-US" i="1" dirty="0" smtClean="0"/>
              <a:t>“Allows a virtual machine (VM) to behave as if it has its own physical, dedicated GPU.  The hypervisor (</a:t>
            </a:r>
            <a:r>
              <a:rPr lang="en-US" i="1" dirty="0" err="1" smtClean="0"/>
              <a:t>ESXi</a:t>
            </a:r>
            <a:r>
              <a:rPr lang="en-US" i="1" dirty="0" smtClean="0"/>
              <a:t>) sits between the physical GPU and VM, intercepting API calls and translating commands.”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More effective GPU acceleration for VMs than other virtualization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57400"/>
          </a:xfrm>
        </p:spPr>
        <p:txBody>
          <a:bodyPr>
            <a:normAutofit/>
          </a:bodyPr>
          <a:lstStyle/>
          <a:p>
            <a:r>
              <a:rPr lang="en-US" dirty="0" smtClean="0"/>
              <a:t>Less effective </a:t>
            </a:r>
            <a:r>
              <a:rPr lang="en-US" dirty="0" err="1" smtClean="0"/>
              <a:t>vGPU</a:t>
            </a:r>
            <a:r>
              <a:rPr lang="en-US" dirty="0" smtClean="0"/>
              <a:t> methods: Soft PC</a:t>
            </a:r>
            <a:endParaRPr lang="en-US" dirty="0"/>
          </a:p>
        </p:txBody>
      </p:sp>
      <p:pic>
        <p:nvPicPr>
          <p:cNvPr id="4" name="Picture 3" descr="soft_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58" y="742950"/>
            <a:ext cx="4560570" cy="4400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78000" cy="857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 effective </a:t>
            </a:r>
            <a:r>
              <a:rPr lang="en-US" sz="3600" dirty="0" err="1" smtClean="0"/>
              <a:t>vGPU</a:t>
            </a:r>
            <a:r>
              <a:rPr lang="en-US" sz="3600" dirty="0" smtClean="0"/>
              <a:t> methods: GPU Pass-through</a:t>
            </a:r>
            <a:endParaRPr lang="en-US" sz="3600" dirty="0"/>
          </a:p>
        </p:txBody>
      </p:sp>
      <p:pic>
        <p:nvPicPr>
          <p:cNvPr id="5" name="Picture 4" descr="gpu_passth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42950"/>
            <a:ext cx="5105400" cy="4400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More effective: Shared Virtualized GPU</a:t>
            </a:r>
            <a:endParaRPr lang="en-US" sz="4400" dirty="0"/>
          </a:p>
        </p:txBody>
      </p:sp>
      <p:pic>
        <p:nvPicPr>
          <p:cNvPr id="4" name="Picture 3" descr="shared_virtualized_g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66750"/>
            <a:ext cx="5105400" cy="4476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Shared Virtualized GPU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00150"/>
            <a:ext cx="8839200" cy="37256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Apply Shared Virtualization GPU </a:t>
            </a:r>
            <a:r>
              <a:rPr lang="en-US" sz="2800" dirty="0" smtClean="0"/>
              <a:t>to RIVVIR server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Run gra</a:t>
            </a:r>
            <a:r>
              <a:rPr lang="en-US" sz="2800" dirty="0" smtClean="0"/>
              <a:t>phic intensive workloads on RIVVIR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Capture performance metrics such as VM consolidation, response </a:t>
            </a:r>
            <a:r>
              <a:rPr lang="en-US" sz="2800" dirty="0" smtClean="0"/>
              <a:t>time and </a:t>
            </a:r>
            <a:r>
              <a:rPr lang="en-US" sz="2800" dirty="0" smtClean="0"/>
              <a:t>remote </a:t>
            </a:r>
            <a:r>
              <a:rPr lang="en-US" sz="2800" dirty="0" smtClean="0"/>
              <a:t>FPS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943350"/>
          </a:xfrm>
        </p:spPr>
        <p:txBody>
          <a:bodyPr>
            <a:normAutofit lnSpcReduction="10000"/>
          </a:bodyPr>
          <a:lstStyle/>
          <a:p>
            <a:pPr fontAlgn="ctr">
              <a:buFont typeface="Arial" pitchFamily="34" charset="0"/>
              <a:buChar char="•"/>
            </a:pPr>
            <a:r>
              <a:rPr lang="en-US" sz="2800" b="1" dirty="0" smtClean="0"/>
              <a:t> VM Consolidation </a:t>
            </a:r>
            <a:r>
              <a:rPr lang="en-US" sz="2800" dirty="0" smtClean="0"/>
              <a:t>- number of VMs that can be supported concurrently on a server until CPU utilization &lt; 80%</a:t>
            </a:r>
          </a:p>
          <a:p>
            <a:pPr font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Response time </a:t>
            </a:r>
            <a:r>
              <a:rPr lang="en-US" sz="2800" dirty="0" smtClean="0"/>
              <a:t>- measurement of the VM's response time in seconds from when an image is fully loaded on the remote client</a:t>
            </a:r>
          </a:p>
          <a:p>
            <a:pPr font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Remote FPS </a:t>
            </a:r>
            <a:r>
              <a:rPr lang="en-US" sz="2800" dirty="0" smtClean="0"/>
              <a:t>- number of remotely delivered frames per second that correspond to frame updates </a:t>
            </a:r>
            <a:r>
              <a:rPr lang="en-US" sz="2800" dirty="0" smtClean="0"/>
              <a:t>   	generated </a:t>
            </a:r>
            <a:r>
              <a:rPr lang="en-US" sz="2800" dirty="0" smtClean="0"/>
              <a:t>by </a:t>
            </a:r>
            <a:r>
              <a:rPr lang="en-US" sz="2800" dirty="0" smtClean="0"/>
              <a:t>the server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58200" cy="8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Roadmap for Shared GPU Virtualization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Perform test on RIVVIR application</a:t>
            </a:r>
          </a:p>
          <a:p>
            <a:endParaRPr lang="en-US" sz="3200" dirty="0" smtClean="0"/>
          </a:p>
          <a:p>
            <a:r>
              <a:rPr lang="en-US" sz="3200" dirty="0" smtClean="0"/>
              <a:t>Analyze 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 protocol </a:t>
            </a:r>
            <a:r>
              <a:rPr lang="en-US" dirty="0" smtClean="0"/>
              <a:t>that gives access to the forwarding plane of a network switch or router over the </a:t>
            </a:r>
            <a:r>
              <a:rPr lang="en-US" dirty="0" smtClean="0"/>
              <a:t>network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 smtClean="0"/>
              <a:t>for Software-Define Networking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943350"/>
          </a:xfrm>
        </p:spPr>
        <p:txBody>
          <a:bodyPr>
            <a:normAutofit fontScale="92500" lnSpcReduction="10000"/>
          </a:bodyPr>
          <a:lstStyle/>
          <a:p>
            <a:pPr marL="457200" lvl="0" indent="-381000">
              <a:buFont typeface="Arial"/>
              <a:buChar char="●"/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Remote Desktop Access (RDA)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Applications are prevalent</a:t>
            </a:r>
          </a:p>
          <a:p>
            <a:pPr marL="457200" lvl="0" indent="-381000">
              <a:buFont typeface="Arial"/>
              <a:buChar char="●"/>
            </a:pPr>
            <a:endParaRPr lang="en-US" sz="32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Font typeface="Arial"/>
              <a:buChar char="●"/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Achieving best Quality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of Experience (</a:t>
            </a:r>
            <a:r>
              <a:rPr lang="en-US" sz="3200" dirty="0" err="1" smtClean="0"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in RDA Applications essential</a:t>
            </a:r>
          </a:p>
          <a:p>
            <a:pPr marL="457200" lvl="0" indent="-381000">
              <a:buNone/>
            </a:pPr>
            <a:endParaRPr lang="en-US" sz="32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buFont typeface="Arial"/>
              <a:buChar char="●"/>
            </a:pPr>
            <a:r>
              <a:rPr lang="en-US" sz="3200" dirty="0" err="1" smtClean="0"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 is an interplay of:</a:t>
            </a:r>
          </a:p>
          <a:p>
            <a:pPr marL="1005840" lvl="2" indent="-381000">
              <a:buFont typeface="Arial"/>
              <a:buChar char="●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Quality of Application (</a:t>
            </a: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QoA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005840" lvl="2" indent="-381000">
              <a:buFont typeface="Arial"/>
              <a:buChar char="●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Quality of Service (</a:t>
            </a: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QoS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buFont typeface="Arial"/>
              <a:buChar char="●"/>
            </a:pPr>
            <a:endParaRPr lang="en-US" sz="1200" dirty="0" smtClean="0"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7719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 – remote software that controls the network switch or </a:t>
            </a:r>
            <a:r>
              <a:rPr lang="en-US" dirty="0" smtClean="0"/>
              <a:t>router. Many available.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RIVVIR application uses Open Floodlight</a:t>
            </a:r>
          </a:p>
          <a:p>
            <a:pPr marL="347663" lvl="1" indent="219075">
              <a:buFont typeface="Arial" pitchFamily="34" charset="0"/>
              <a:buChar char="•"/>
            </a:pPr>
            <a:r>
              <a:rPr lang="en-US" dirty="0" smtClean="0"/>
              <a:t>Includes a module that enables </a:t>
            </a:r>
            <a:r>
              <a:rPr lang="en-US" dirty="0" err="1" smtClean="0"/>
              <a:t>QoS</a:t>
            </a:r>
            <a:endParaRPr lang="en-US" dirty="0" smtClean="0"/>
          </a:p>
          <a:p>
            <a:pPr marL="347663" lvl="1" indent="219075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Open Floodlight Controller allows for: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Path switching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Bandwidth  allocation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Shortest-cost routing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m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33550"/>
            <a:ext cx="1276350" cy="127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228600" y="514350"/>
            <a:ext cx="7976485" cy="3801080"/>
            <a:chOff x="363034" y="1678571"/>
            <a:chExt cx="7976485" cy="4055633"/>
          </a:xfrm>
        </p:grpSpPr>
        <p:pic>
          <p:nvPicPr>
            <p:cNvPr id="8" name="Picture 4" descr="http://www.bestfan.com/blog/wp-content/uploads/2013/03/smartphone-in-han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34" y="4524176"/>
              <a:ext cx="1270885" cy="12100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dynapos.com/images/tcl660han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234" y="1678571"/>
              <a:ext cx="1080321" cy="8924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i01.i.aliimg.com/photo/v0/605205897/High_Performance_Computing_Server_TS10000_server_clus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34" y="3304632"/>
              <a:ext cx="1276349" cy="10210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www.gamesparks.com/wp-content/uploads/2013/07/the-clou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434" y="3385934"/>
              <a:ext cx="1259013" cy="8943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Connector 14"/>
            <p:cNvCxnSpPr>
              <a:stCxn id="10" idx="3"/>
              <a:endCxn id="11" idx="1"/>
            </p:cNvCxnSpPr>
            <p:nvPr/>
          </p:nvCxnSpPr>
          <p:spPr>
            <a:xfrm>
              <a:off x="1715583" y="3815171"/>
              <a:ext cx="1085851" cy="17929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3034" y="4442873"/>
              <a:ext cx="1828800" cy="985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/>
                <a:t>Computing Resources @ OSU</a:t>
              </a:r>
              <a:endParaRPr lang="en-US" sz="1800" dirty="0"/>
            </a:p>
          </p:txBody>
        </p:sp>
        <p:cxnSp>
          <p:nvCxnSpPr>
            <p:cNvPr id="14" name="Straight Connector 13"/>
            <p:cNvCxnSpPr>
              <a:stCxn id="9" idx="1"/>
            </p:cNvCxnSpPr>
            <p:nvPr/>
          </p:nvCxnSpPr>
          <p:spPr>
            <a:xfrm flipH="1">
              <a:off x="5697034" y="2124791"/>
              <a:ext cx="1219200" cy="1261143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78034" y="3873752"/>
              <a:ext cx="1295400" cy="1382151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562600" y="447675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Thin client end users @ MU</a:t>
            </a:r>
            <a:endParaRPr lang="en-US" sz="1800" dirty="0"/>
          </a:p>
        </p:txBody>
      </p:sp>
      <p:pic>
        <p:nvPicPr>
          <p:cNvPr id="32" name="Picture 4" descr="C:\Users\sgjkbd\Desktop\screenshots\coRRE_upda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8" r="14345"/>
          <a:stretch>
            <a:fillRect/>
          </a:stretch>
        </p:blipFill>
        <p:spPr bwMode="auto">
          <a:xfrm>
            <a:off x="7010400" y="1809750"/>
            <a:ext cx="1828800" cy="1350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114800" y="295275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Network Emulator</a:t>
            </a:r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33800" y="2419350"/>
            <a:ext cx="1085851" cy="16804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91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 </a:t>
            </a:r>
            <a:r>
              <a:rPr lang="en-US" sz="2800" dirty="0" err="1" smtClean="0"/>
              <a:t>OpenFlow</a:t>
            </a:r>
            <a:r>
              <a:rPr lang="en-US" sz="2800" dirty="0" smtClean="0"/>
              <a:t> controller on RIVVIR application</a:t>
            </a:r>
          </a:p>
          <a:p>
            <a:endParaRPr lang="en-US" sz="2800" dirty="0" smtClean="0"/>
          </a:p>
          <a:p>
            <a:r>
              <a:rPr lang="en-US" sz="2800" dirty="0" smtClean="0"/>
              <a:t>Analyze results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667000" y="1123950"/>
            <a:ext cx="3657600" cy="457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you.</a:t>
            </a:r>
          </a:p>
          <a:p>
            <a:pPr algn="ctr">
              <a:spcBef>
                <a:spcPts val="0"/>
              </a:spcBef>
              <a:buNone/>
            </a:pPr>
            <a:endParaRPr lang="en" sz="3600" b="1" dirty="0" smtClean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Any </a:t>
            </a:r>
            <a:r>
              <a:rPr lang="en" sz="3600" b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857250"/>
          </a:xfrm>
        </p:spPr>
        <p:txBody>
          <a:bodyPr/>
          <a:lstStyle/>
          <a:p>
            <a:r>
              <a:rPr lang="en-US" dirty="0" smtClean="0"/>
              <a:t>3Q Decision Tree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50"/>
            <a:ext cx="7772400" cy="857250"/>
          </a:xfrm>
        </p:spPr>
        <p:txBody>
          <a:bodyPr/>
          <a:lstStyle/>
          <a:p>
            <a:r>
              <a:rPr lang="en-US" dirty="0" smtClean="0"/>
              <a:t>Related Work (1/4)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895350"/>
            <a:ext cx="7772400" cy="3619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Human-Aware and Network-Aware Encoding Selection Scheme for Remote </a:t>
            </a:r>
            <a:r>
              <a:rPr lang="en-US" b="1" dirty="0" smtClean="0"/>
              <a:t>Instrumentation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Considers </a:t>
            </a:r>
            <a:r>
              <a:rPr lang="en-US" dirty="0" smtClean="0"/>
              <a:t>both the condition of the network and the </a:t>
            </a:r>
            <a:r>
              <a:rPr lang="en-US" dirty="0" smtClean="0"/>
              <a:t>human perceived </a:t>
            </a:r>
            <a:r>
              <a:rPr lang="en-US" dirty="0" smtClean="0"/>
              <a:t>performance of the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Using RICE application as a case study, proves Human and Network Aware encoding selection is superior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ADON</a:t>
            </a:r>
            <a:r>
              <a:rPr lang="en-US" b="1" dirty="0" smtClean="0"/>
              <a:t>: Application-Driven Overlay Network-as-a-Service for Data-Intensive </a:t>
            </a:r>
            <a:r>
              <a:rPr lang="en-US" b="1" dirty="0" smtClean="0"/>
              <a:t>Science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improvements via Software-defined network (SDN) techniques.</a:t>
            </a:r>
          </a:p>
          <a:p>
            <a:r>
              <a:rPr lang="en-US" dirty="0" smtClean="0"/>
              <a:t>Case study tested network improvements over four different RDA applications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</p:spPr>
        <p:txBody>
          <a:bodyPr/>
          <a:lstStyle/>
          <a:p>
            <a:r>
              <a:rPr lang="en-US" dirty="0" smtClean="0"/>
              <a:t>Related Work (3/4)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19150"/>
            <a:ext cx="8763000" cy="3733801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smtClean="0"/>
              <a:t>Remote Desktop </a:t>
            </a:r>
            <a:r>
              <a:rPr lang="en-US" b="1" dirty="0" err="1" smtClean="0"/>
              <a:t>QoE</a:t>
            </a:r>
            <a:r>
              <a:rPr lang="en-US" b="1" dirty="0" smtClean="0"/>
              <a:t> Optimization Through Context </a:t>
            </a:r>
            <a:r>
              <a:rPr lang="en-US" b="1" dirty="0" smtClean="0"/>
              <a:t>Awareness”</a:t>
            </a:r>
          </a:p>
          <a:p>
            <a:r>
              <a:rPr lang="en-US" dirty="0" smtClean="0"/>
              <a:t>3Q Decision Tree Model proposed</a:t>
            </a:r>
          </a:p>
          <a:p>
            <a:r>
              <a:rPr lang="en-US" dirty="0" err="1" smtClean="0"/>
              <a:t>QoA</a:t>
            </a:r>
            <a:r>
              <a:rPr lang="en-US" dirty="0" smtClean="0"/>
              <a:t> and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smtClean="0"/>
              <a:t>improved </a:t>
            </a:r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 smtClean="0"/>
              <a:t>optimize the overall </a:t>
            </a:r>
            <a:r>
              <a:rPr lang="en-US" dirty="0" err="1" smtClean="0"/>
              <a:t>QoE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2495550"/>
            <a:ext cx="471843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ways to improve the overall quality of experience of </a:t>
            </a:r>
            <a:r>
              <a:rPr lang="en-US" sz="3200" dirty="0" smtClean="0"/>
              <a:t>a RDA application?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ways to improve the overall quality of experience of </a:t>
            </a:r>
            <a:r>
              <a:rPr lang="en-US" sz="3200" dirty="0" smtClean="0"/>
              <a:t>a RDA application?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7175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Dynamic VNC encoding selection scheme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Shared GPU Virtualization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OpenFlow</a:t>
            </a:r>
            <a:r>
              <a:rPr lang="en-US" sz="2800" dirty="0" smtClean="0"/>
              <a:t> Controller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RIVVIR </a:t>
            </a:r>
            <a:r>
              <a:rPr lang="en-US" dirty="0" smtClean="0"/>
              <a:t>Application (1/2)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686800" cy="3352800"/>
          </a:xfrm>
        </p:spPr>
        <p:txBody>
          <a:bodyPr/>
          <a:lstStyle/>
          <a:p>
            <a:r>
              <a:rPr lang="en-US" dirty="0" smtClean="0"/>
              <a:t>Remote Interactive Volume Visualization Infrastructure for Researchers </a:t>
            </a:r>
            <a:r>
              <a:rPr lang="en-US" dirty="0" smtClean="0"/>
              <a:t> (RIVVIR)</a:t>
            </a:r>
          </a:p>
          <a:p>
            <a:pPr lvl="1"/>
            <a:r>
              <a:rPr lang="en-US" dirty="0" smtClean="0"/>
              <a:t>Access remote computing resources and data intensive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as a case study to test and verify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2659</TotalTime>
  <Words>778</Words>
  <Application>Microsoft Office PowerPoint</Application>
  <PresentationFormat>On-screen Show (16:9)</PresentationFormat>
  <Paragraphs>171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Thin-client based remote volume visualization over wide-area networks </vt:lpstr>
      <vt:lpstr>Presentation Outline</vt:lpstr>
      <vt:lpstr>Background</vt:lpstr>
      <vt:lpstr>Related Work (1/4)</vt:lpstr>
      <vt:lpstr>Related Work (2/4)</vt:lpstr>
      <vt:lpstr>Related Work (3/4)</vt:lpstr>
      <vt:lpstr>Problem</vt:lpstr>
      <vt:lpstr>Problem</vt:lpstr>
      <vt:lpstr>RIVVIR Application (1/2)</vt:lpstr>
      <vt:lpstr>RIVVIR Application (2/2)</vt:lpstr>
      <vt:lpstr>Connecting to RIVVIR (1/4)</vt:lpstr>
      <vt:lpstr>Connecting to RIVVIR (2/4)</vt:lpstr>
      <vt:lpstr>Connecting to RIVVIR (3/4)</vt:lpstr>
      <vt:lpstr>Connecting to RIVVIR (3/4)</vt:lpstr>
      <vt:lpstr>VNC Encoding</vt:lpstr>
      <vt:lpstr>VNC Encoding Schemes</vt:lpstr>
      <vt:lpstr>Slide 17</vt:lpstr>
      <vt:lpstr>Dynamic VNC Encoding Selection</vt:lpstr>
      <vt:lpstr>Preliminary Encoding Decision Rules</vt:lpstr>
      <vt:lpstr>Generic Encoding Selection Algo.</vt:lpstr>
      <vt:lpstr>Roadmap for Encoding Selection </vt:lpstr>
      <vt:lpstr>Shared Virtualized GPU</vt:lpstr>
      <vt:lpstr>Less effective vGPU methods: Soft PC</vt:lpstr>
      <vt:lpstr>Less effective vGPU methods: GPU Pass-through</vt:lpstr>
      <vt:lpstr>More effective: Shared Virtualized GPU</vt:lpstr>
      <vt:lpstr>Test Shared Virtualized GPU</vt:lpstr>
      <vt:lpstr>Performance Metrics</vt:lpstr>
      <vt:lpstr>Roadmap for Shared GPU Virtualization</vt:lpstr>
      <vt:lpstr>OpenFlow  </vt:lpstr>
      <vt:lpstr>OpenFlow Controller</vt:lpstr>
      <vt:lpstr>Test OpenFlow Controller</vt:lpstr>
      <vt:lpstr>Roadmap for OpenFlow</vt:lpstr>
      <vt:lpstr>Slide 33</vt:lpstr>
      <vt:lpstr>3Q Decision Tree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Thin-client based remote volume visualization over wide-area networks</dc:title>
  <dc:creator>Jerry</dc:creator>
  <cp:lastModifiedBy>Jerry</cp:lastModifiedBy>
  <cp:revision>260</cp:revision>
  <dcterms:modified xsi:type="dcterms:W3CDTF">2014-07-03T10:44:13Z</dcterms:modified>
</cp:coreProperties>
</file>