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41148000" cy="28346400"/>
  <p:notesSz cx="26974800" cy="36118800"/>
  <p:defaultTextStyle>
    <a:defPPr>
      <a:defRPr lang="en-US"/>
    </a:defPPr>
    <a:lvl1pPr marL="0" algn="l" defTabSz="2779586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1pPr>
    <a:lvl2pPr marL="1389793" algn="l" defTabSz="2779586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2pPr>
    <a:lvl3pPr marL="2779586" algn="l" defTabSz="2779586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3pPr>
    <a:lvl4pPr marL="4169379" algn="l" defTabSz="2779586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4pPr>
    <a:lvl5pPr marL="5559172" algn="l" defTabSz="2779586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5pPr>
    <a:lvl6pPr marL="6948965" algn="l" defTabSz="2779586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6pPr>
    <a:lvl7pPr marL="8338757" algn="l" defTabSz="2779586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7pPr>
    <a:lvl8pPr marL="9728550" algn="l" defTabSz="2779586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8pPr>
    <a:lvl9pPr marL="11118343" algn="l" defTabSz="2779586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960">
          <p15:clr>
            <a:srgbClr val="A4A3A4"/>
          </p15:clr>
        </p15:guide>
        <p15:guide id="2" pos="118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297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1838" autoAdjust="0"/>
    <p:restoredTop sz="98566" autoAdjust="0"/>
  </p:normalViewPr>
  <p:slideViewPr>
    <p:cSldViewPr snapToGrid="0">
      <p:cViewPr>
        <p:scale>
          <a:sx n="25" d="100"/>
          <a:sy n="25" d="100"/>
        </p:scale>
        <p:origin x="1248" y="312"/>
      </p:cViewPr>
      <p:guideLst>
        <p:guide orient="horz" pos="8928"/>
        <p:guide pos="129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erry\Documents\Jr\HCC+School\Job\1Summer%20Internships\zAPPLIED\Uni%20Missouri%20-%20Columbia\PROJECT\Data%20collection\Testing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erry\Documents\Jr\HCC+School\Job\1Summer%20Internships\zAPPLIED\Uni%20Missouri%20-%20Columbia\PROJECT\Data%20collection\Testing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3200"/>
            </a:pPr>
            <a:r>
              <a:rPr lang="en-US" sz="3200" u="sng" dirty="0" smtClean="0"/>
              <a:t>Objective Results</a:t>
            </a:r>
            <a:endParaRPr lang="en-US" sz="3200" u="sng" dirty="0"/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'VNC2'!$A$77</c:f>
              <c:strCache>
                <c:ptCount val="1"/>
              </c:strCache>
            </c:strRef>
          </c:tx>
          <c:dLbls>
            <c:txPr>
              <a:bodyPr/>
              <a:lstStyle/>
              <a:p>
                <a:pPr>
                  <a:defRPr sz="3600"/>
                </a:pPr>
                <a:endParaRPr lang="en-US"/>
              </a:p>
            </c:txPr>
            <c:dLblPos val="inEnd"/>
            <c:showVal val="1"/>
          </c:dLbls>
          <c:cat>
            <c:strRef>
              <c:f>'VNC2'!$B$75:$K$75</c:f>
              <c:strCache>
                <c:ptCount val="10"/>
                <c:pt idx="0">
                  <c:v>ZRLE</c:v>
                </c:pt>
                <c:pt idx="1">
                  <c:v>Tight</c:v>
                </c:pt>
                <c:pt idx="2">
                  <c:v>Zlib</c:v>
                </c:pt>
                <c:pt idx="3">
                  <c:v>ZlibHex</c:v>
                </c:pt>
                <c:pt idx="4">
                  <c:v>Hextile</c:v>
                </c:pt>
                <c:pt idx="5">
                  <c:v>RRE</c:v>
                </c:pt>
                <c:pt idx="6">
                  <c:v>CoRRE</c:v>
                </c:pt>
                <c:pt idx="7">
                  <c:v>Raw</c:v>
                </c:pt>
                <c:pt idx="8">
                  <c:v>Ultra</c:v>
                </c:pt>
                <c:pt idx="9">
                  <c:v>ZYWRLE</c:v>
                </c:pt>
              </c:strCache>
            </c:strRef>
          </c:cat>
          <c:val>
            <c:numRef>
              <c:f>'VNC2'!$B$76:$K$76</c:f>
              <c:numCache>
                <c:formatCode>0.00</c:formatCode>
                <c:ptCount val="10"/>
                <c:pt idx="0">
                  <c:v>0.61833333333333351</c:v>
                </c:pt>
                <c:pt idx="1">
                  <c:v>0.45333333333333276</c:v>
                </c:pt>
                <c:pt idx="2">
                  <c:v>0.63833333333333353</c:v>
                </c:pt>
                <c:pt idx="3">
                  <c:v>0.6516666666666675</c:v>
                </c:pt>
                <c:pt idx="4">
                  <c:v>2.6233333333333362</c:v>
                </c:pt>
                <c:pt idx="5">
                  <c:v>3.3649999999999998</c:v>
                </c:pt>
                <c:pt idx="6">
                  <c:v>2.8016666666666667</c:v>
                </c:pt>
                <c:pt idx="7">
                  <c:v>3.9416666666666669</c:v>
                </c:pt>
                <c:pt idx="8">
                  <c:v>0.6466666666666675</c:v>
                </c:pt>
                <c:pt idx="9">
                  <c:v>0.64333333333333353</c:v>
                </c:pt>
              </c:numCache>
            </c:numRef>
          </c:val>
        </c:ser>
        <c:dLbls>
          <c:showVal val="1"/>
        </c:dLbls>
        <c:axId val="68472192"/>
        <c:axId val="68498944"/>
      </c:barChart>
      <c:catAx>
        <c:axId val="68472192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/>
                  <a:t>Encoding</a:t>
                </a:r>
                <a:r>
                  <a:rPr lang="en-US" sz="1600" baseline="0"/>
                  <a:t> </a:t>
                </a:r>
                <a:endParaRPr lang="en-US" sz="1600"/>
              </a:p>
            </c:rich>
          </c:tx>
          <c:layout/>
        </c:title>
        <c:maj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68498944"/>
        <c:crosses val="autoZero"/>
        <c:auto val="1"/>
        <c:lblAlgn val="ctr"/>
        <c:lblOffset val="100"/>
      </c:catAx>
      <c:valAx>
        <c:axId val="68498944"/>
        <c:scaling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3200" dirty="0"/>
                  <a:t>Bandwidth Consumption (</a:t>
                </a:r>
                <a:r>
                  <a:rPr lang="en-US" sz="3200" dirty="0" smtClean="0"/>
                  <a:t>Mbps</a:t>
                </a:r>
                <a:r>
                  <a:rPr lang="en-US" sz="3200" baseline="0" dirty="0" smtClean="0"/>
                  <a:t>)</a:t>
                </a:r>
                <a:endParaRPr lang="en-US" sz="3200" dirty="0"/>
              </a:p>
            </c:rich>
          </c:tx>
          <c:layout/>
        </c:title>
        <c:numFmt formatCode="0.00" sourceLinked="1"/>
        <c:majorTickMark val="none"/>
        <c:tickLblPos val="nextTo"/>
        <c:crossAx val="68472192"/>
        <c:crosses val="autoZero"/>
        <c:crossBetween val="between"/>
      </c:valAx>
    </c:plotArea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3600"/>
            </a:pPr>
            <a:r>
              <a:rPr lang="en-US" sz="3600"/>
              <a:t>GPU</a:t>
            </a:r>
            <a:r>
              <a:rPr lang="en-US" sz="3600" baseline="0"/>
              <a:t> utilization with multiple devices</a:t>
            </a:r>
            <a:endParaRPr lang="en-US" sz="360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'gpu2'!$E$75</c:f>
              <c:strCache>
                <c:ptCount val="1"/>
              </c:strCache>
            </c:strRef>
          </c:tx>
          <c:dLbls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Val val="1"/>
          </c:dLbls>
          <c:cat>
            <c:strRef>
              <c:f>'gpu2'!$D$78:$D$83</c:f>
              <c:strCache>
                <c:ptCount val="6"/>
                <c:pt idx="0">
                  <c:v>Laptop 1, Laptop 2, Tablet, S.Phone</c:v>
                </c:pt>
                <c:pt idx="1">
                  <c:v>Laptop 1, Laptop 3, Tablet, S.Phone</c:v>
                </c:pt>
                <c:pt idx="2">
                  <c:v>Laptop 2, Laptop 3, Tablet, S.Phone</c:v>
                </c:pt>
                <c:pt idx="3">
                  <c:v>Laptop 1, Laptop 2, Laptop 3, S.Phone</c:v>
                </c:pt>
                <c:pt idx="4">
                  <c:v>Laptop 1, Laptop 2, Laptop 3, Tablet</c:v>
                </c:pt>
                <c:pt idx="5">
                  <c:v>Laptop 1, Laptop 2, Laptop 3, Tablet, S.Phone</c:v>
                </c:pt>
              </c:strCache>
            </c:strRef>
          </c:cat>
          <c:val>
            <c:numRef>
              <c:f>'gpu2'!$E$78:$E$83</c:f>
              <c:numCache>
                <c:formatCode>0%</c:formatCode>
                <c:ptCount val="6"/>
                <c:pt idx="0">
                  <c:v>0.75600000000000078</c:v>
                </c:pt>
                <c:pt idx="1">
                  <c:v>0.7193333333333336</c:v>
                </c:pt>
                <c:pt idx="2">
                  <c:v>0.63466666666666671</c:v>
                </c:pt>
                <c:pt idx="3">
                  <c:v>0.71266666666666667</c:v>
                </c:pt>
                <c:pt idx="4">
                  <c:v>0.70666666666666678</c:v>
                </c:pt>
                <c:pt idx="5">
                  <c:v>0.69400000000000062</c:v>
                </c:pt>
              </c:numCache>
            </c:numRef>
          </c:val>
        </c:ser>
        <c:dLbls>
          <c:showVal val="1"/>
        </c:dLbls>
        <c:gapWidth val="75"/>
        <c:axId val="74259072"/>
        <c:axId val="74267264"/>
      </c:barChart>
      <c:catAx>
        <c:axId val="7425907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800"/>
                </a:pPr>
                <a:r>
                  <a:rPr lang="en-US" sz="2800"/>
                  <a:t>Device</a:t>
                </a:r>
              </a:p>
            </c:rich>
          </c:tx>
          <c:layout/>
        </c:title>
        <c:majorTickMark val="none"/>
        <c:tickLblPos val="nextTo"/>
        <c:txPr>
          <a:bodyPr/>
          <a:lstStyle/>
          <a:p>
            <a:pPr>
              <a:defRPr sz="2800"/>
            </a:pPr>
            <a:endParaRPr lang="en-US"/>
          </a:p>
        </c:txPr>
        <c:crossAx val="74267264"/>
        <c:crosses val="autoZero"/>
        <c:auto val="1"/>
        <c:lblAlgn val="ctr"/>
        <c:lblOffset val="100"/>
      </c:catAx>
      <c:valAx>
        <c:axId val="74267264"/>
        <c:scaling>
          <c:orientation val="minMax"/>
          <c:max val="1"/>
        </c:scaling>
        <c:axPos val="l"/>
        <c:title>
          <c:tx>
            <c:rich>
              <a:bodyPr rot="-5400000" vert="horz"/>
              <a:lstStyle/>
              <a:p>
                <a:pPr>
                  <a:defRPr sz="2800"/>
                </a:pPr>
                <a:r>
                  <a:rPr lang="en-US" sz="2800"/>
                  <a:t>GPU Utilization Percentage</a:t>
                </a:r>
              </a:p>
            </c:rich>
          </c:tx>
          <c:layout/>
        </c:title>
        <c:numFmt formatCode="0%" sourceLinked="1"/>
        <c:maj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74259072"/>
        <c:crosses val="autoZero"/>
        <c:crossBetween val="between"/>
      </c:valAx>
    </c:plotArea>
    <c:plotVisOnly val="1"/>
    <c:dispBlanksAs val="gap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2400300" y="5669280"/>
            <a:ext cx="35332417" cy="7559040"/>
          </a:xfrm>
          <a:ln>
            <a:noFill/>
          </a:ln>
        </p:spPr>
        <p:txBody>
          <a:bodyPr vert="horz" tIns="0" rIns="81306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249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2400301" y="13344616"/>
            <a:ext cx="35346132" cy="7244080"/>
          </a:xfrm>
        </p:spPr>
        <p:txBody>
          <a:bodyPr lIns="0" rIns="81306"/>
          <a:lstStyle>
            <a:lvl1pPr marL="0" marR="203265" indent="0" algn="r">
              <a:buNone/>
              <a:defRPr>
                <a:solidFill>
                  <a:schemeClr val="tx1"/>
                </a:solidFill>
              </a:defRPr>
            </a:lvl1pPr>
            <a:lvl2pPr marL="2032655" indent="0" algn="ctr">
              <a:buNone/>
            </a:lvl2pPr>
            <a:lvl3pPr marL="4065309" indent="0" algn="ctr">
              <a:buNone/>
            </a:lvl3pPr>
            <a:lvl4pPr marL="6097965" indent="0" algn="ctr">
              <a:buNone/>
            </a:lvl4pPr>
            <a:lvl5pPr marL="8130619" indent="0" algn="ctr">
              <a:buNone/>
            </a:lvl5pPr>
            <a:lvl6pPr marL="10163274" indent="0" algn="ctr">
              <a:buNone/>
            </a:lvl6pPr>
            <a:lvl7pPr marL="12195929" indent="0" algn="ctr">
              <a:buNone/>
            </a:lvl7pPr>
            <a:lvl8pPr marL="14228584" indent="0" algn="ctr">
              <a:buNone/>
            </a:lvl8pPr>
            <a:lvl9pPr marL="16261239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B7A64-146E-4185-8125-C082B33A19B7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8FF7E-472E-47B6-9FF8-D234E3C5FE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B7A64-146E-4185-8125-C082B33A19B7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8FF7E-472E-47B6-9FF8-D234E3C5FE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9832300" y="3779526"/>
            <a:ext cx="9258300" cy="2154195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57400" y="3779526"/>
            <a:ext cx="27089100" cy="2154195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B7A64-146E-4185-8125-C082B33A19B7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8FF7E-472E-47B6-9FF8-D234E3C5FE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B7A64-146E-4185-8125-C082B33A19B7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8FF7E-472E-47B6-9FF8-D234E3C5FE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6583" y="5442509"/>
            <a:ext cx="34975800" cy="5631485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249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6583" y="11179278"/>
            <a:ext cx="34975800" cy="6240143"/>
          </a:xfrm>
        </p:spPr>
        <p:txBody>
          <a:bodyPr lIns="203265" rIns="203265" anchor="t"/>
          <a:lstStyle>
            <a:lvl1pPr marL="0" indent="0">
              <a:buNone/>
              <a:defRPr sz="9800">
                <a:solidFill>
                  <a:schemeClr val="tx1"/>
                </a:solidFill>
              </a:defRPr>
            </a:lvl1pPr>
            <a:lvl2pPr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B7A64-146E-4185-8125-C082B33A19B7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8FF7E-472E-47B6-9FF8-D234E3C5FE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910230"/>
            <a:ext cx="37033200" cy="472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57400" y="7936351"/>
            <a:ext cx="18173700" cy="18330672"/>
          </a:xfrm>
        </p:spPr>
        <p:txBody>
          <a:bodyPr/>
          <a:lstStyle>
            <a:lvl1pPr>
              <a:defRPr sz="11600"/>
            </a:lvl1pPr>
            <a:lvl2pPr>
              <a:defRPr sz="10700"/>
            </a:lvl2pPr>
            <a:lvl3pPr>
              <a:defRPr sz="8900"/>
            </a:lvl3pPr>
            <a:lvl4pPr>
              <a:defRPr sz="8000"/>
            </a:lvl4pPr>
            <a:lvl5pPr>
              <a:defRPr sz="8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916900" y="7936351"/>
            <a:ext cx="18173700" cy="18330672"/>
          </a:xfrm>
        </p:spPr>
        <p:txBody>
          <a:bodyPr/>
          <a:lstStyle>
            <a:lvl1pPr>
              <a:defRPr sz="11600"/>
            </a:lvl1pPr>
            <a:lvl2pPr>
              <a:defRPr sz="10700"/>
            </a:lvl2pPr>
            <a:lvl3pPr>
              <a:defRPr sz="8900"/>
            </a:lvl3pPr>
            <a:lvl4pPr>
              <a:defRPr sz="8000"/>
            </a:lvl4pPr>
            <a:lvl5pPr>
              <a:defRPr sz="8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B7A64-146E-4185-8125-C082B33A19B7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8FF7E-472E-47B6-9FF8-D234E3C5FE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910230"/>
            <a:ext cx="37033200" cy="4724400"/>
          </a:xfrm>
        </p:spPr>
        <p:txBody>
          <a:bodyPr tIns="203265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57400" y="7668358"/>
            <a:ext cx="18180847" cy="2725322"/>
          </a:xfrm>
        </p:spPr>
        <p:txBody>
          <a:bodyPr lIns="203265" tIns="0" rIns="203265" bIns="0" anchor="ctr">
            <a:noAutofit/>
          </a:bodyPr>
          <a:lstStyle>
            <a:lvl1pPr marL="0" indent="0">
              <a:buNone/>
              <a:defRPr sz="107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8900" b="1"/>
            </a:lvl2pPr>
            <a:lvl3pPr>
              <a:buNone/>
              <a:defRPr sz="8000" b="1"/>
            </a:lvl3pPr>
            <a:lvl4pPr>
              <a:buNone/>
              <a:defRPr sz="7100" b="1"/>
            </a:lvl4pPr>
            <a:lvl5pPr>
              <a:buNone/>
              <a:defRPr sz="71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20902615" y="7686998"/>
            <a:ext cx="18187988" cy="2706684"/>
          </a:xfrm>
        </p:spPr>
        <p:txBody>
          <a:bodyPr lIns="203265" tIns="0" rIns="203265" bIns="0" anchor="ctr"/>
          <a:lstStyle>
            <a:lvl1pPr marL="0" indent="0">
              <a:buNone/>
              <a:defRPr sz="107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8900" b="1"/>
            </a:lvl2pPr>
            <a:lvl3pPr>
              <a:buNone/>
              <a:defRPr sz="8000" b="1"/>
            </a:lvl3pPr>
            <a:lvl4pPr>
              <a:buNone/>
              <a:defRPr sz="7100" b="1"/>
            </a:lvl4pPr>
            <a:lvl5pPr>
              <a:buNone/>
              <a:defRPr sz="71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57400" y="10393680"/>
            <a:ext cx="18180847" cy="15895643"/>
          </a:xfrm>
        </p:spPr>
        <p:txBody>
          <a:bodyPr tIns="0"/>
          <a:lstStyle>
            <a:lvl1pPr>
              <a:defRPr sz="9800"/>
            </a:lvl1pPr>
            <a:lvl2pPr>
              <a:defRPr sz="8900"/>
            </a:lvl2pPr>
            <a:lvl3pPr>
              <a:defRPr sz="8000"/>
            </a:lvl3pPr>
            <a:lvl4pPr>
              <a:defRPr sz="7100"/>
            </a:lvl4pPr>
            <a:lvl5pPr>
              <a:defRPr sz="71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902615" y="10393680"/>
            <a:ext cx="18187988" cy="15895643"/>
          </a:xfrm>
        </p:spPr>
        <p:txBody>
          <a:bodyPr tIns="0"/>
          <a:lstStyle>
            <a:lvl1pPr>
              <a:defRPr sz="9800"/>
            </a:lvl1pPr>
            <a:lvl2pPr>
              <a:defRPr sz="8900"/>
            </a:lvl2pPr>
            <a:lvl3pPr>
              <a:defRPr sz="8000"/>
            </a:lvl3pPr>
            <a:lvl4pPr>
              <a:defRPr sz="7100"/>
            </a:lvl4pPr>
            <a:lvl5pPr>
              <a:defRPr sz="71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B7A64-146E-4185-8125-C082B33A19B7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8FF7E-472E-47B6-9FF8-D234E3C5FE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910230"/>
            <a:ext cx="37376100" cy="4724400"/>
          </a:xfrm>
        </p:spPr>
        <p:txBody>
          <a:bodyPr vert="horz" tIns="203265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223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B7A64-146E-4185-8125-C082B33A19B7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8FF7E-472E-47B6-9FF8-D234E3C5FE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B7A64-146E-4185-8125-C082B33A19B7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8FF7E-472E-47B6-9FF8-D234E3C5FE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6100" y="2125989"/>
            <a:ext cx="12344400" cy="480314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11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086100" y="6929120"/>
            <a:ext cx="12344400" cy="18897600"/>
          </a:xfrm>
        </p:spPr>
        <p:txBody>
          <a:bodyPr lIns="81306" rIns="81306"/>
          <a:lstStyle>
            <a:lvl1pPr marL="0" indent="0" algn="l">
              <a:buNone/>
              <a:defRPr sz="6200"/>
            </a:lvl1pPr>
            <a:lvl2pPr indent="0" algn="l">
              <a:buNone/>
              <a:defRPr sz="5300"/>
            </a:lvl2pPr>
            <a:lvl3pPr indent="0" algn="l">
              <a:buNone/>
              <a:defRPr sz="4400"/>
            </a:lvl3pPr>
            <a:lvl4pPr indent="0" algn="l">
              <a:buNone/>
              <a:defRPr sz="4000"/>
            </a:lvl4pPr>
            <a:lvl5pPr indent="0" algn="l">
              <a:buNone/>
              <a:defRPr sz="40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6087726" y="6929120"/>
            <a:ext cx="23002875" cy="18897600"/>
          </a:xfrm>
        </p:spPr>
        <p:txBody>
          <a:bodyPr tIns="0"/>
          <a:lstStyle>
            <a:lvl1pPr>
              <a:defRPr sz="12500"/>
            </a:lvl1pPr>
            <a:lvl2pPr>
              <a:defRPr sz="11600"/>
            </a:lvl2pPr>
            <a:lvl3pPr>
              <a:defRPr sz="10700"/>
            </a:lvl3pPr>
            <a:lvl4pPr>
              <a:defRPr sz="8900"/>
            </a:lvl4pPr>
            <a:lvl5pPr>
              <a:defRPr sz="8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B7A64-146E-4185-8125-C082B33A19B7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8FF7E-472E-47B6-9FF8-D234E3C5FE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14245888" y="4580052"/>
            <a:ext cx="23660100" cy="1700784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06531" tIns="203265" rIns="406531" bIns="203265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36018603" y="22153712"/>
            <a:ext cx="699517" cy="64251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06531" tIns="203265" rIns="406531" bIns="203265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4864919"/>
            <a:ext cx="9957817" cy="6541500"/>
          </a:xfrm>
        </p:spPr>
        <p:txBody>
          <a:bodyPr vert="horz" lIns="203265" tIns="203265" rIns="203265" bIns="203265" anchor="b"/>
          <a:lstStyle>
            <a:lvl1pPr algn="l">
              <a:buNone/>
              <a:defRPr sz="89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11692311"/>
            <a:ext cx="9944100" cy="9007856"/>
          </a:xfrm>
        </p:spPr>
        <p:txBody>
          <a:bodyPr lIns="284572" rIns="203265" bIns="203265" anchor="t"/>
          <a:lstStyle>
            <a:lvl1pPr marL="0" indent="0" algn="l">
              <a:spcBef>
                <a:spcPts val="1112"/>
              </a:spcBef>
              <a:buFontTx/>
              <a:buNone/>
              <a:defRPr sz="5800"/>
            </a:lvl1pPr>
            <a:lvl2pPr>
              <a:defRPr sz="53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B7A64-146E-4185-8125-C082B33A19B7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347400" y="26272915"/>
            <a:ext cx="2743200" cy="1509183"/>
          </a:xfrm>
        </p:spPr>
        <p:txBody>
          <a:bodyPr/>
          <a:lstStyle/>
          <a:p>
            <a:fld id="{EE68FF7E-472E-47B6-9FF8-D234E3C5FE7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15686068" y="4958004"/>
            <a:ext cx="20779740" cy="16251936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14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42863" y="24041947"/>
            <a:ext cx="41233725" cy="430445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06531" tIns="203265" rIns="406531" bIns="203265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19716750" y="25708612"/>
            <a:ext cx="21431250" cy="263779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06531" tIns="203265" rIns="406531" bIns="203265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42863" y="-29528"/>
            <a:ext cx="41233725" cy="430445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06531" tIns="203265" rIns="406531" bIns="203265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19716750" y="-29527"/>
            <a:ext cx="21431250" cy="263779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406531" tIns="203265" rIns="406531" bIns="203265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2057400" y="2910230"/>
            <a:ext cx="37033200" cy="4724400"/>
          </a:xfrm>
          <a:prstGeom prst="rect">
            <a:avLst/>
          </a:prstGeom>
        </p:spPr>
        <p:txBody>
          <a:bodyPr vert="horz" lIns="0" tIns="203265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2057400" y="7999984"/>
            <a:ext cx="37033200" cy="18141696"/>
          </a:xfrm>
          <a:prstGeom prst="rect">
            <a:avLst/>
          </a:prstGeom>
        </p:spPr>
        <p:txBody>
          <a:bodyPr vert="horz" lIns="406531" tIns="203265" rIns="406531" bIns="203265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2057400" y="26272915"/>
            <a:ext cx="9601200" cy="150918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53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02B7A64-146E-4185-8125-C082B33A19B7}" type="datetimeFigureOut">
              <a:rPr lang="en-US" smtClean="0"/>
              <a:pPr/>
              <a:t>8/7/2014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12001500" y="26272915"/>
            <a:ext cx="15087600" cy="1509183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53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35661600" y="26272915"/>
            <a:ext cx="3429000" cy="1509183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53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E68FF7E-472E-47B6-9FF8-D234E3C5FE7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85577" y="836621"/>
            <a:ext cx="41312467" cy="2683459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223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1219593" indent="-1219593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11600" kern="1200">
          <a:solidFill>
            <a:schemeClr val="tx1"/>
          </a:solidFill>
          <a:latin typeface="+mn-lt"/>
          <a:ea typeface="+mn-ea"/>
          <a:cs typeface="+mn-cs"/>
        </a:defRPr>
      </a:lvl1pPr>
      <a:lvl2pPr marL="2845717" indent="-1097634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0700" kern="1200">
          <a:solidFill>
            <a:schemeClr val="tx1"/>
          </a:solidFill>
          <a:latin typeface="+mn-lt"/>
          <a:ea typeface="+mn-ea"/>
          <a:cs typeface="+mn-cs"/>
        </a:defRPr>
      </a:lvl2pPr>
      <a:lvl3pPr marL="4065309" indent="-1097634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9300" kern="1200">
          <a:solidFill>
            <a:schemeClr val="tx1"/>
          </a:solidFill>
          <a:latin typeface="+mn-lt"/>
          <a:ea typeface="+mn-ea"/>
          <a:cs typeface="+mn-cs"/>
        </a:defRPr>
      </a:lvl3pPr>
      <a:lvl4pPr marL="5284903" indent="-935021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8900" kern="1200">
          <a:solidFill>
            <a:schemeClr val="tx1"/>
          </a:solidFill>
          <a:latin typeface="+mn-lt"/>
          <a:ea typeface="+mn-ea"/>
          <a:cs typeface="+mn-cs"/>
        </a:defRPr>
      </a:lvl4pPr>
      <a:lvl5pPr marL="6504495" indent="-935021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8900" kern="1200">
          <a:solidFill>
            <a:schemeClr val="tx1"/>
          </a:solidFill>
          <a:latin typeface="+mn-lt"/>
          <a:ea typeface="+mn-ea"/>
          <a:cs typeface="+mn-cs"/>
        </a:defRPr>
      </a:lvl5pPr>
      <a:lvl6pPr marL="7724089" indent="-935021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8537150" indent="-813062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71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9756743" indent="-813062" algn="l" rtl="0" eaLnBrk="1" latinLnBrk="0" hangingPunct="1">
        <a:spcBef>
          <a:spcPct val="20000"/>
        </a:spcBef>
        <a:buClr>
          <a:schemeClr val="tx2"/>
        </a:buClr>
        <a:buChar char="•"/>
        <a:defRPr kumimoji="0" sz="71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6336" indent="-813062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62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20326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40653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60979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813061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016327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21959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422858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626123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gif"/><Relationship Id="rId13" Type="http://schemas.openxmlformats.org/officeDocument/2006/relationships/chart" Target="../charts/chart2.xml"/><Relationship Id="rId3" Type="http://schemas.openxmlformats.org/officeDocument/2006/relationships/image" Target="../media/image3.gif"/><Relationship Id="rId7" Type="http://schemas.openxmlformats.org/officeDocument/2006/relationships/image" Target="../media/image7.gif"/><Relationship Id="rId12" Type="http://schemas.openxmlformats.org/officeDocument/2006/relationships/chart" Target="../charts/chart1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11" Type="http://schemas.openxmlformats.org/officeDocument/2006/relationships/image" Target="../media/image11.gif"/><Relationship Id="rId5" Type="http://schemas.openxmlformats.org/officeDocument/2006/relationships/image" Target="../media/image5.gif"/><Relationship Id="rId10" Type="http://schemas.openxmlformats.org/officeDocument/2006/relationships/image" Target="../media/image10.gif"/><Relationship Id="rId4" Type="http://schemas.openxmlformats.org/officeDocument/2006/relationships/image" Target="../media/image4.pn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ounded Rectangle 37"/>
          <p:cNvSpPr/>
          <p:nvPr/>
        </p:nvSpPr>
        <p:spPr>
          <a:xfrm>
            <a:off x="14595021" y="22786488"/>
            <a:ext cx="12681160" cy="5064611"/>
          </a:xfrm>
          <a:prstGeom prst="roundRect">
            <a:avLst>
              <a:gd name="adj" fmla="val 1842"/>
            </a:avLst>
          </a:prstGeom>
          <a:solidFill>
            <a:schemeClr val="accent3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49595" tIns="349595" rIns="349595" bIns="349595" rtlCol="0" anchor="t" anchorCtr="0"/>
          <a:lstStyle/>
          <a:p>
            <a:pPr marL="209744"/>
            <a:endParaRPr lang="en-US" sz="4000" b="1" dirty="0">
              <a:solidFill>
                <a:srgbClr val="125697"/>
              </a:solidFill>
              <a:latin typeface="Myriad Pro" panose="020B0503030403020204" pitchFamily="34" charset="0"/>
              <a:cs typeface="Myriad Pro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27662566" y="4457700"/>
            <a:ext cx="13028234" cy="20478751"/>
          </a:xfrm>
          <a:prstGeom prst="roundRect">
            <a:avLst>
              <a:gd name="adj" fmla="val 1842"/>
            </a:avLst>
          </a:prstGeom>
          <a:solidFill>
            <a:schemeClr val="accent3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49595" tIns="349595" rIns="349595" bIns="349595" rtlCol="0" anchor="t" anchorCtr="0"/>
          <a:lstStyle/>
          <a:p>
            <a:pPr marL="209744"/>
            <a:endParaRPr lang="en-US" sz="4000" b="1" dirty="0">
              <a:solidFill>
                <a:srgbClr val="125697"/>
              </a:solidFill>
              <a:latin typeface="Myriad Pro" panose="020B0503030403020204" pitchFamily="34" charset="0"/>
              <a:cs typeface="Myriad Pro"/>
            </a:endParaRPr>
          </a:p>
        </p:txBody>
      </p:sp>
      <p:sp>
        <p:nvSpPr>
          <p:cNvPr id="101" name="Rounded Rectangle 100"/>
          <p:cNvSpPr/>
          <p:nvPr/>
        </p:nvSpPr>
        <p:spPr>
          <a:xfrm>
            <a:off x="752976" y="4397133"/>
            <a:ext cx="13437157" cy="7299567"/>
          </a:xfrm>
          <a:prstGeom prst="roundRect">
            <a:avLst>
              <a:gd name="adj" fmla="val 1842"/>
            </a:avLst>
          </a:prstGeom>
          <a:solidFill>
            <a:schemeClr val="accent3"/>
          </a:solidFill>
          <a:ln w="63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49595" tIns="349595" rIns="349595" bIns="349595" rtlCol="0" anchor="t" anchorCtr="0"/>
          <a:lstStyle/>
          <a:p>
            <a:pPr marL="209744"/>
            <a:endParaRPr lang="en-US" sz="4000" b="1" dirty="0">
              <a:solidFill>
                <a:srgbClr val="125697"/>
              </a:solidFill>
              <a:latin typeface="Myriad Pro" panose="020B0503030403020204" pitchFamily="34" charset="0"/>
              <a:cs typeface="Myriad Pro"/>
            </a:endParaRPr>
          </a:p>
        </p:txBody>
      </p:sp>
      <p:pic>
        <p:nvPicPr>
          <p:cNvPr id="33" name="Picture 32" descr="MU_Logo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644035" y="685800"/>
            <a:ext cx="4557163" cy="3505199"/>
          </a:xfrm>
          <a:prstGeom prst="rect">
            <a:avLst/>
          </a:prstGeom>
        </p:spPr>
      </p:pic>
      <p:sp>
        <p:nvSpPr>
          <p:cNvPr id="43" name="TextBox 42"/>
          <p:cNvSpPr txBox="1"/>
          <p:nvPr/>
        </p:nvSpPr>
        <p:spPr>
          <a:xfrm>
            <a:off x="5146288" y="2534920"/>
            <a:ext cx="31906427" cy="1745527"/>
          </a:xfrm>
          <a:prstGeom prst="rect">
            <a:avLst/>
          </a:prstGeom>
          <a:noFill/>
        </p:spPr>
        <p:txBody>
          <a:bodyPr wrap="square" lIns="82726" tIns="41363" rIns="82726" bIns="41363" rtlCol="0">
            <a:spAutoFit/>
          </a:bodyPr>
          <a:lstStyle/>
          <a:p>
            <a:pPr algn="ctr"/>
            <a:r>
              <a:rPr lang="en-US" sz="5300" dirty="0" smtClean="0"/>
              <a:t>Jerry Adams</a:t>
            </a:r>
            <a:r>
              <a:rPr lang="en-US" sz="5300" baseline="30000" dirty="0" smtClean="0"/>
              <a:t>1</a:t>
            </a:r>
            <a:r>
              <a:rPr lang="en-US" sz="5300" dirty="0" smtClean="0"/>
              <a:t>, Bradley Hittle</a:t>
            </a:r>
            <a:r>
              <a:rPr lang="en-US" sz="5300" baseline="30000" dirty="0" smtClean="0"/>
              <a:t>2</a:t>
            </a:r>
            <a:r>
              <a:rPr lang="en-US" sz="5300" dirty="0" smtClean="0"/>
              <a:t>, Eliot Prokop</a:t>
            </a:r>
            <a:r>
              <a:rPr lang="en-US" sz="5300" baseline="30000" dirty="0" smtClean="0"/>
              <a:t>3</a:t>
            </a:r>
            <a:r>
              <a:rPr lang="en-US" sz="5300" dirty="0" smtClean="0"/>
              <a:t>, </a:t>
            </a:r>
            <a:r>
              <a:rPr lang="en" sz="5300" dirty="0" smtClean="0"/>
              <a:t>Ronny Antequera</a:t>
            </a:r>
            <a:r>
              <a:rPr lang="en-US" sz="5300" baseline="30000" dirty="0" smtClean="0"/>
              <a:t>3</a:t>
            </a:r>
            <a:r>
              <a:rPr lang="en" sz="5300" dirty="0" smtClean="0"/>
              <a:t>, Dr.Prasad Calyam</a:t>
            </a:r>
            <a:r>
              <a:rPr lang="en-US" sz="5300" baseline="30000" dirty="0" smtClean="0"/>
              <a:t>3</a:t>
            </a:r>
            <a:endParaRPr lang="en" sz="5300" dirty="0" smtClean="0"/>
          </a:p>
          <a:p>
            <a:pPr algn="ctr"/>
            <a:r>
              <a:rPr lang="en" sz="5300" dirty="0" smtClean="0"/>
              <a:t>University of Hawaii-West Oahu</a:t>
            </a:r>
            <a:r>
              <a:rPr lang="en-US" sz="5300" baseline="30000" dirty="0" smtClean="0"/>
              <a:t>1</a:t>
            </a:r>
            <a:r>
              <a:rPr lang="en" sz="5300" dirty="0" smtClean="0"/>
              <a:t>, </a:t>
            </a:r>
            <a:r>
              <a:rPr lang="en-US" sz="5300" dirty="0" smtClean="0"/>
              <a:t>The </a:t>
            </a:r>
            <a:r>
              <a:rPr lang="en" sz="5300" dirty="0" smtClean="0"/>
              <a:t>Ohio State University</a:t>
            </a:r>
            <a:r>
              <a:rPr lang="en-US" sz="5300" baseline="30000" dirty="0" smtClean="0"/>
              <a:t>2</a:t>
            </a:r>
            <a:r>
              <a:rPr lang="en" sz="5300" dirty="0" smtClean="0"/>
              <a:t>, University of Missouri-Columbia</a:t>
            </a:r>
            <a:r>
              <a:rPr lang="en-US" sz="5300" baseline="30000" dirty="0" smtClean="0"/>
              <a:t>3</a:t>
            </a:r>
            <a:endParaRPr lang="en-US" sz="5300" dirty="0"/>
          </a:p>
        </p:txBody>
      </p:sp>
      <p:pic>
        <p:nvPicPr>
          <p:cNvPr id="44" name="Picture 43" descr="uhwo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30713" y="457200"/>
            <a:ext cx="4415072" cy="3647440"/>
          </a:xfrm>
          <a:prstGeom prst="rect">
            <a:avLst/>
          </a:prstGeom>
        </p:spPr>
      </p:pic>
      <p:sp>
        <p:nvSpPr>
          <p:cNvPr id="27" name="Rounded Rectangle 26"/>
          <p:cNvSpPr/>
          <p:nvPr/>
        </p:nvSpPr>
        <p:spPr>
          <a:xfrm>
            <a:off x="14557265" y="4457701"/>
            <a:ext cx="12760435" cy="7524749"/>
          </a:xfrm>
          <a:prstGeom prst="roundRect">
            <a:avLst>
              <a:gd name="adj" fmla="val 1842"/>
            </a:avLst>
          </a:prstGeom>
          <a:solidFill>
            <a:schemeClr val="accent3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49595" tIns="349595" rIns="349595" bIns="349595" rtlCol="0" anchor="t" anchorCtr="0"/>
          <a:lstStyle/>
          <a:p>
            <a:pPr marL="209744"/>
            <a:endParaRPr lang="en-US" sz="4000" b="1" dirty="0">
              <a:solidFill>
                <a:srgbClr val="125697"/>
              </a:solidFill>
              <a:latin typeface="Myriad Pro" panose="020B0503030403020204" pitchFamily="34" charset="0"/>
              <a:cs typeface="Myriad Pro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76301" y="4610101"/>
            <a:ext cx="13144500" cy="81868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00297A"/>
                </a:solidFill>
                <a:latin typeface="Myriad Pro" panose="020B0503030403020204" pitchFamily="34" charset="0"/>
                <a:cs typeface="Myriad Pro"/>
              </a:rPr>
              <a:t>Introduction</a:t>
            </a:r>
            <a:endParaRPr lang="en-US" sz="5400" dirty="0" smtClean="0">
              <a:solidFill>
                <a:srgbClr val="00297A"/>
              </a:solidFill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</a:rPr>
              <a:t>Remote “Desktop” Access (RDA) with exceptional user Quality of Experience (</a:t>
            </a:r>
            <a:r>
              <a:rPr lang="en-US" sz="3600" dirty="0" err="1" smtClean="0">
                <a:solidFill>
                  <a:schemeClr val="bg1"/>
                </a:solidFill>
              </a:rPr>
              <a:t>QoE</a:t>
            </a:r>
            <a:r>
              <a:rPr lang="en-US" sz="3600" dirty="0" smtClean="0">
                <a:solidFill>
                  <a:schemeClr val="bg1"/>
                </a:solidFill>
              </a:rPr>
              <a:t>) is needed for data-intensive computing</a:t>
            </a:r>
          </a:p>
          <a:p>
            <a:pPr marL="1732693" lvl="1" indent="-342900"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</a:rPr>
              <a:t>Impractical to carry or download for computation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</a:rPr>
              <a:t>A decision tree model uses context awareness through feedback loops by adjusting Quality of Application (</a:t>
            </a:r>
            <a:r>
              <a:rPr lang="en-US" sz="3600" dirty="0" err="1" smtClean="0">
                <a:solidFill>
                  <a:schemeClr val="bg1"/>
                </a:solidFill>
              </a:rPr>
              <a:t>QoA</a:t>
            </a:r>
            <a:r>
              <a:rPr lang="en-US" sz="3600" dirty="0" smtClean="0">
                <a:solidFill>
                  <a:schemeClr val="bg1"/>
                </a:solidFill>
              </a:rPr>
              <a:t>) and Quality of Service (</a:t>
            </a:r>
            <a:r>
              <a:rPr lang="en-US" sz="3600" dirty="0" err="1" smtClean="0">
                <a:solidFill>
                  <a:schemeClr val="bg1"/>
                </a:solidFill>
              </a:rPr>
              <a:t>QoS</a:t>
            </a:r>
            <a:r>
              <a:rPr lang="en-US" sz="3600" dirty="0" smtClean="0">
                <a:solidFill>
                  <a:schemeClr val="bg1"/>
                </a:solidFill>
              </a:rPr>
              <a:t>) to improve the overall user </a:t>
            </a:r>
            <a:r>
              <a:rPr lang="en-US" sz="3600" dirty="0" err="1" smtClean="0">
                <a:solidFill>
                  <a:schemeClr val="bg1"/>
                </a:solidFill>
              </a:rPr>
              <a:t>QoE</a:t>
            </a:r>
            <a:endParaRPr lang="en-US" sz="3600" dirty="0" smtClean="0">
              <a:solidFill>
                <a:schemeClr val="bg1"/>
              </a:solidFill>
            </a:endParaRPr>
          </a:p>
          <a:p>
            <a:pPr marL="342900" lvl="0" indent="-342900">
              <a:buFont typeface="Arial" pitchFamily="34" charset="0"/>
              <a:buChar char="•"/>
            </a:pPr>
            <a:r>
              <a:rPr lang="en-US" sz="3600" dirty="0" err="1" smtClean="0">
                <a:solidFill>
                  <a:schemeClr val="bg1"/>
                </a:solidFill>
              </a:rPr>
              <a:t>QoE</a:t>
            </a:r>
            <a:r>
              <a:rPr lang="en-US" sz="3600" dirty="0" smtClean="0">
                <a:solidFill>
                  <a:schemeClr val="bg1"/>
                </a:solidFill>
              </a:rPr>
              <a:t> improvements this project explores:</a:t>
            </a:r>
          </a:p>
          <a:p>
            <a:pPr marL="1732693" lvl="2" indent="-342900"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</a:rPr>
              <a:t>Encoding types</a:t>
            </a:r>
          </a:p>
          <a:p>
            <a:pPr marL="1732693" lvl="2" indent="-342900"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</a:rPr>
              <a:t>Graphic Processing Unit (GPU) Virtualization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</a:rPr>
              <a:t>The data-intensive application used as a case study is RIVVIR that is being used in the field of Small Animal Imaging</a:t>
            </a:r>
          </a:p>
          <a:p>
            <a:endParaRPr lang="en-US" sz="4000" dirty="0" smtClean="0">
              <a:solidFill>
                <a:schemeClr val="bg1"/>
              </a:solidFill>
            </a:endParaRPr>
          </a:p>
          <a:p>
            <a:pPr marL="634964" indent="-634964" algn="just">
              <a:buFont typeface="Arial" pitchFamily="34" charset="0"/>
              <a:buChar char="•"/>
            </a:pPr>
            <a:endParaRPr lang="en-US" sz="3600" dirty="0">
              <a:solidFill>
                <a:schemeClr val="bg1"/>
              </a:solidFill>
              <a:latin typeface="Garamond"/>
              <a:cs typeface="Garamond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09600" y="11925301"/>
            <a:ext cx="13500820" cy="15878065"/>
          </a:xfrm>
          <a:prstGeom prst="roundRect">
            <a:avLst>
              <a:gd name="adj" fmla="val 1842"/>
            </a:avLst>
          </a:prstGeom>
          <a:solidFill>
            <a:schemeClr val="accent3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49595" tIns="349595" rIns="349595" bIns="349595" rtlCol="0" anchor="t" anchorCtr="0"/>
          <a:lstStyle/>
          <a:p>
            <a:pPr marL="209744"/>
            <a:endParaRPr lang="en-US" sz="4000" b="1" dirty="0">
              <a:solidFill>
                <a:srgbClr val="125697"/>
              </a:solidFill>
              <a:latin typeface="Myriad Pro" panose="020B0503030403020204" pitchFamily="34" charset="0"/>
              <a:cs typeface="Myriad Pro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38201" y="13106400"/>
            <a:ext cx="15625534" cy="4585871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571500" indent="-571500">
              <a:buFont typeface="Arial"/>
              <a:buChar char="•"/>
            </a:pPr>
            <a:r>
              <a:rPr lang="en-US" sz="3600" dirty="0" smtClean="0">
                <a:solidFill>
                  <a:schemeClr val="bg1"/>
                </a:solidFill>
              </a:rPr>
              <a:t>Remote Interactive Volume Visualization Infrastructure for Researchers (RIVVIR) </a:t>
            </a:r>
          </a:p>
          <a:p>
            <a:pPr marL="571500" indent="-571500">
              <a:buFont typeface="Arial"/>
              <a:buChar char="•"/>
            </a:pPr>
            <a:r>
              <a:rPr lang="en-US" sz="3600" dirty="0" smtClean="0">
                <a:solidFill>
                  <a:schemeClr val="bg1"/>
                </a:solidFill>
              </a:rPr>
              <a:t>Remote access via thin-clients</a:t>
            </a:r>
          </a:p>
          <a:p>
            <a:pPr marL="571500" indent="-571500">
              <a:buFont typeface="Arial"/>
              <a:buChar char="•"/>
            </a:pPr>
            <a:r>
              <a:rPr lang="en-US" sz="3600" dirty="0" smtClean="0">
                <a:solidFill>
                  <a:schemeClr val="bg1"/>
                </a:solidFill>
              </a:rPr>
              <a:t>GPU-based data-intensive volume visualization for MRI viewing (typical file size is ~0.5 GB)</a:t>
            </a:r>
          </a:p>
          <a:p>
            <a:pPr marL="342900" lvl="0" indent="-342900">
              <a:buFont typeface="Arial" pitchFamily="34" charset="0"/>
              <a:buChar char="•"/>
            </a:pPr>
            <a:endParaRPr lang="en-US" sz="4000" dirty="0" smtClean="0">
              <a:solidFill>
                <a:schemeClr val="bg1"/>
              </a:solidFill>
            </a:endParaRPr>
          </a:p>
          <a:p>
            <a:pPr marL="634964" indent="-634964" algn="just">
              <a:buFont typeface="Arial" pitchFamily="34" charset="0"/>
              <a:buChar char="•"/>
            </a:pPr>
            <a:endParaRPr lang="en-US" sz="3600" dirty="0">
              <a:solidFill>
                <a:schemeClr val="bg1"/>
              </a:solidFill>
              <a:latin typeface="Garamond"/>
              <a:cs typeface="Garamond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5800" y="26212800"/>
            <a:ext cx="1341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smtClean="0">
                <a:solidFill>
                  <a:schemeClr val="bg1"/>
                </a:solidFill>
              </a:rPr>
              <a:t>Figure 1: End devices at Uni. Of Missouri access MRI’s over the Internet with RIVVIR hosted at The Ohio State University</a:t>
            </a:r>
            <a:endParaRPr lang="en-US" sz="3600" i="1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4528998" y="22665729"/>
            <a:ext cx="13144500" cy="7140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002060"/>
                </a:solidFill>
                <a:latin typeface="Myriad Pro" pitchFamily="34" charset="0"/>
                <a:cs typeface="Myriad Pro"/>
              </a:rPr>
              <a:t>Experiments</a:t>
            </a:r>
            <a:endParaRPr lang="en-US" sz="3600" b="1" dirty="0" smtClean="0">
              <a:solidFill>
                <a:srgbClr val="002060"/>
              </a:solidFill>
              <a:latin typeface="Myriad Pro" pitchFamily="34" charset="0"/>
              <a:cs typeface="Myriad Pro"/>
            </a:endParaRPr>
          </a:p>
          <a:p>
            <a:pPr lvl="0" indent="304800">
              <a:buFont typeface="Arial" pitchFamily="34" charset="0"/>
              <a:buChar char="•"/>
            </a:pPr>
            <a:r>
              <a:rPr lang="en-US" sz="3600" b="1" dirty="0" smtClean="0">
                <a:solidFill>
                  <a:schemeClr val="bg1"/>
                </a:solidFill>
              </a:rPr>
              <a:t>Encoding: </a:t>
            </a:r>
            <a:r>
              <a:rPr lang="en-US" sz="3600" dirty="0" smtClean="0">
                <a:solidFill>
                  <a:schemeClr val="bg1"/>
                </a:solidFill>
              </a:rPr>
              <a:t> Testing of encoding types on different networks</a:t>
            </a:r>
          </a:p>
          <a:p>
            <a:pPr lvl="1" indent="304800"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</a:rPr>
              <a:t>Objective metrics: Bandwidth Consumed in Mbps</a:t>
            </a:r>
          </a:p>
          <a:p>
            <a:pPr lvl="1" indent="304800"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</a:rPr>
              <a:t>Subjective metric: User </a:t>
            </a:r>
            <a:r>
              <a:rPr lang="en-US" sz="3600" dirty="0" err="1" smtClean="0">
                <a:solidFill>
                  <a:schemeClr val="bg1"/>
                </a:solidFill>
              </a:rPr>
              <a:t>QoE</a:t>
            </a:r>
            <a:r>
              <a:rPr lang="en-US" sz="3600" dirty="0" smtClean="0">
                <a:solidFill>
                  <a:schemeClr val="bg1"/>
                </a:solidFill>
              </a:rPr>
              <a:t> in tournament model</a:t>
            </a:r>
          </a:p>
          <a:p>
            <a:pPr lvl="1" indent="304800"/>
            <a:endParaRPr lang="en-US" sz="3600" dirty="0" smtClean="0">
              <a:solidFill>
                <a:schemeClr val="bg1"/>
              </a:solidFill>
            </a:endParaRPr>
          </a:p>
          <a:p>
            <a:pPr marL="228600" lvl="0" indent="-228600">
              <a:buFont typeface="Arial" pitchFamily="34" charset="0"/>
              <a:buChar char="•"/>
            </a:pPr>
            <a:r>
              <a:rPr lang="en-US" sz="3600" b="1" dirty="0" smtClean="0">
                <a:solidFill>
                  <a:schemeClr val="bg1"/>
                </a:solidFill>
              </a:rPr>
              <a:t>GPU Virtualization:  </a:t>
            </a:r>
            <a:r>
              <a:rPr lang="en-US" sz="3600" dirty="0" smtClean="0">
                <a:solidFill>
                  <a:schemeClr val="bg1"/>
                </a:solidFill>
              </a:rPr>
              <a:t>Variety of end devices connected to virtual desktop displays</a:t>
            </a:r>
            <a:endParaRPr lang="en-US" sz="3600" b="1" dirty="0" smtClean="0">
              <a:solidFill>
                <a:schemeClr val="bg1"/>
              </a:solidFill>
            </a:endParaRPr>
          </a:p>
          <a:p>
            <a:pPr marL="1618393" lvl="1" indent="-228600"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</a:rPr>
              <a:t>Objective Metrics: GPU Utilization %, Concurrent User Load</a:t>
            </a:r>
          </a:p>
          <a:p>
            <a:pPr lvl="0" indent="304800">
              <a:buFont typeface="Arial" pitchFamily="34" charset="0"/>
              <a:buChar char="•"/>
            </a:pPr>
            <a:endParaRPr lang="en-US" sz="4000" dirty="0" smtClean="0">
              <a:solidFill>
                <a:schemeClr val="bg1"/>
              </a:solidFill>
            </a:endParaRPr>
          </a:p>
          <a:p>
            <a:pPr marL="342900" lvl="0" indent="-342900">
              <a:buFont typeface="Arial" pitchFamily="34" charset="0"/>
              <a:buChar char="•"/>
            </a:pPr>
            <a:endParaRPr lang="en-US" sz="4000" dirty="0" smtClean="0">
              <a:solidFill>
                <a:schemeClr val="bg1"/>
              </a:solidFill>
            </a:endParaRPr>
          </a:p>
          <a:p>
            <a:pPr marL="634964" indent="-634964" algn="just">
              <a:buFont typeface="Arial" pitchFamily="34" charset="0"/>
              <a:buChar char="•"/>
            </a:pPr>
            <a:endParaRPr lang="en-US" sz="3600" dirty="0">
              <a:solidFill>
                <a:schemeClr val="bg1"/>
              </a:solidFill>
              <a:latin typeface="Garamond"/>
              <a:cs typeface="Garamond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14568907" y="12268200"/>
            <a:ext cx="12777368" cy="10248900"/>
          </a:xfrm>
          <a:prstGeom prst="roundRect">
            <a:avLst>
              <a:gd name="adj" fmla="val 1842"/>
            </a:avLst>
          </a:prstGeom>
          <a:solidFill>
            <a:schemeClr val="accent3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49595" tIns="349595" rIns="349595" bIns="349595" rtlCol="0" anchor="t" anchorCtr="0"/>
          <a:lstStyle/>
          <a:p>
            <a:pPr marL="209744"/>
            <a:endParaRPr lang="en-US" sz="4000" b="1" dirty="0">
              <a:solidFill>
                <a:srgbClr val="125697"/>
              </a:solidFill>
              <a:latin typeface="Myriad Pro" panose="020B0503030403020204" pitchFamily="34" charset="0"/>
              <a:cs typeface="Myriad Pro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4645218" y="12383178"/>
            <a:ext cx="1264919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002060"/>
                </a:solidFill>
                <a:latin typeface="Myriad Pro" pitchFamily="34" charset="0"/>
                <a:cs typeface="Myriad Pro"/>
              </a:rPr>
              <a:t>GPU Virtualization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</a:rPr>
              <a:t>Hypervisor virtualizes a physical GPU to support multiple virtual desktops</a:t>
            </a:r>
          </a:p>
          <a:p>
            <a:pPr marL="342900" lvl="0" indent="-342900"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</a:rPr>
              <a:t>Application and user feel as if they have a dedicated GPU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4688207" y="21328000"/>
            <a:ext cx="12382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smtClean="0">
                <a:solidFill>
                  <a:schemeClr val="bg1"/>
                </a:solidFill>
              </a:rPr>
              <a:t>Figure 3: GPU virtualization setup on RIVVIR using a 3D X Server and VNC Server </a:t>
            </a:r>
            <a:endParaRPr lang="en-US" sz="3600" i="1" dirty="0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727988" y="4495433"/>
            <a:ext cx="1264919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smtClean="0">
                <a:solidFill>
                  <a:srgbClr val="002060"/>
                </a:solidFill>
                <a:latin typeface="Myriad Pro" pitchFamily="34" charset="0"/>
                <a:cs typeface="Myriad Pro"/>
              </a:rPr>
              <a:t>Results</a:t>
            </a:r>
            <a:endParaRPr lang="en-US" sz="5400" b="1" dirty="0" smtClean="0">
              <a:solidFill>
                <a:srgbClr val="002060"/>
              </a:solidFill>
              <a:latin typeface="Myriad Pro" pitchFamily="34" charset="0"/>
              <a:cs typeface="Myriad Pro"/>
            </a:endParaRPr>
          </a:p>
          <a:p>
            <a:r>
              <a:rPr lang="en-US" sz="3600" b="1" dirty="0" smtClean="0">
                <a:solidFill>
                  <a:schemeClr val="bg1"/>
                </a:solidFill>
              </a:rPr>
              <a:t>Encoding:</a:t>
            </a:r>
            <a:endParaRPr lang="en-US" sz="3600" b="1" dirty="0" smtClean="0">
              <a:solidFill>
                <a:srgbClr val="002060"/>
              </a:solidFill>
              <a:latin typeface="Myriad Pro" pitchFamily="34" charset="0"/>
              <a:cs typeface="Myriad Pro"/>
            </a:endParaRPr>
          </a:p>
          <a:p>
            <a:pPr>
              <a:buFont typeface="Arial" pitchFamily="34" charset="0"/>
              <a:buChar char="•"/>
            </a:pPr>
            <a:r>
              <a:rPr lang="en-US" sz="3600" dirty="0" smtClean="0">
                <a:solidFill>
                  <a:prstClr val="black"/>
                </a:solidFill>
              </a:rPr>
              <a:t>Subjective results show that Tight, Ultra or </a:t>
            </a:r>
            <a:r>
              <a:rPr lang="en-US" sz="3600" dirty="0" err="1" smtClean="0">
                <a:solidFill>
                  <a:prstClr val="black"/>
                </a:solidFill>
              </a:rPr>
              <a:t>ZlibHex</a:t>
            </a:r>
            <a:r>
              <a:rPr lang="en-US" sz="3600" dirty="0" smtClean="0">
                <a:solidFill>
                  <a:prstClr val="black"/>
                </a:solidFill>
              </a:rPr>
              <a:t> are the best choice for high latency or low bandwidth networks</a:t>
            </a:r>
          </a:p>
          <a:p>
            <a:pPr>
              <a:buFont typeface="Arial" pitchFamily="34" charset="0"/>
              <a:buChar char="•"/>
            </a:pPr>
            <a:r>
              <a:rPr lang="en-US" sz="3600" dirty="0" smtClean="0">
                <a:solidFill>
                  <a:prstClr val="black"/>
                </a:solidFill>
              </a:rPr>
              <a:t>Objective results also show the same 3 encoding types are among those that have the fastest response </a:t>
            </a:r>
            <a:r>
              <a:rPr lang="en-US" sz="3600" dirty="0" smtClean="0">
                <a:solidFill>
                  <a:prstClr val="black"/>
                </a:solidFill>
              </a:rPr>
              <a:t>time</a:t>
            </a:r>
            <a:endParaRPr lang="en-US" sz="3600" dirty="0" smtClean="0">
              <a:solidFill>
                <a:prstClr val="black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7965400" y="15468240"/>
            <a:ext cx="123825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smtClean="0">
                <a:solidFill>
                  <a:schemeClr val="bg1"/>
                </a:solidFill>
              </a:rPr>
              <a:t>Figure 4: Objective results from wired network experiment; Tight encoding has least bandwidth consumption at .45 Mbps </a:t>
            </a:r>
            <a:endParaRPr lang="en-US" sz="3600" i="1" dirty="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914400" y="12115800"/>
            <a:ext cx="12687300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002060"/>
                </a:solidFill>
                <a:latin typeface="Myriad Pro" pitchFamily="34" charset="0"/>
                <a:cs typeface="Myriad Pro"/>
              </a:rPr>
              <a:t>Case Study: RIVVIR application</a:t>
            </a:r>
          </a:p>
          <a:p>
            <a:endParaRPr lang="en-US" sz="5400" dirty="0">
              <a:solidFill>
                <a:srgbClr val="002060"/>
              </a:solidFill>
            </a:endParaRPr>
          </a:p>
        </p:txBody>
      </p:sp>
      <p:pic>
        <p:nvPicPr>
          <p:cNvPr id="51" name="Picture 50" descr="molerat (2)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028700" y="21260964"/>
            <a:ext cx="5143500" cy="422793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52" name="Picture 51" descr="cloud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8686800" y="22522542"/>
            <a:ext cx="4739640" cy="3385457"/>
          </a:xfrm>
          <a:prstGeom prst="rect">
            <a:avLst/>
          </a:prstGeom>
        </p:spPr>
      </p:pic>
      <p:pic>
        <p:nvPicPr>
          <p:cNvPr id="53" name="Picture 52" descr="laptop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447800" y="17540287"/>
            <a:ext cx="3848100" cy="4160758"/>
          </a:xfrm>
          <a:prstGeom prst="rect">
            <a:avLst/>
          </a:prstGeom>
        </p:spPr>
      </p:pic>
      <p:pic>
        <p:nvPicPr>
          <p:cNvPr id="54" name="Picture 53" descr="iphone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762238" y="23720565"/>
            <a:ext cx="1687127" cy="2458898"/>
          </a:xfrm>
          <a:prstGeom prst="rect">
            <a:avLst/>
          </a:prstGeom>
        </p:spPr>
      </p:pic>
      <p:sp>
        <p:nvSpPr>
          <p:cNvPr id="60" name="Up-Down Arrow 59"/>
          <p:cNvSpPr/>
          <p:nvPr/>
        </p:nvSpPr>
        <p:spPr>
          <a:xfrm rot="5400000">
            <a:off x="7315200" y="22631401"/>
            <a:ext cx="1638300" cy="2933700"/>
          </a:xfrm>
          <a:prstGeom prst="upDown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" name="Picture 60" descr="rivvir (3)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486400" y="12768262"/>
            <a:ext cx="8877300" cy="9317338"/>
          </a:xfrm>
          <a:prstGeom prst="rect">
            <a:avLst/>
          </a:prstGeom>
        </p:spPr>
      </p:pic>
      <p:sp>
        <p:nvSpPr>
          <p:cNvPr id="59" name="Up-Down Arrow 58"/>
          <p:cNvSpPr/>
          <p:nvPr/>
        </p:nvSpPr>
        <p:spPr>
          <a:xfrm>
            <a:off x="10096500" y="20193000"/>
            <a:ext cx="1638300" cy="2933700"/>
          </a:xfrm>
          <a:prstGeom prst="upDown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Up-Down Arrow 57"/>
          <p:cNvSpPr/>
          <p:nvPr/>
        </p:nvSpPr>
        <p:spPr>
          <a:xfrm>
            <a:off x="9105900" y="15544800"/>
            <a:ext cx="789432" cy="2819400"/>
          </a:xfrm>
          <a:prstGeom prst="up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9639300" y="23698200"/>
            <a:ext cx="43053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 smtClean="0">
                <a:solidFill>
                  <a:schemeClr val="bg1"/>
                </a:solidFill>
              </a:rPr>
              <a:t>Internet</a:t>
            </a:r>
            <a:endParaRPr lang="en-US" sz="4500" b="1" dirty="0">
              <a:solidFill>
                <a:schemeClr val="bg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1210481" y="12259178"/>
            <a:ext cx="280410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 smtClean="0">
                <a:solidFill>
                  <a:schemeClr val="bg1"/>
                </a:solidFill>
              </a:rPr>
              <a:t>Ohio State U.</a:t>
            </a:r>
            <a:endParaRPr lang="en-US" sz="4500" b="1" dirty="0">
              <a:solidFill>
                <a:schemeClr val="bg1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230060" y="17587752"/>
            <a:ext cx="35321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 smtClean="0">
                <a:solidFill>
                  <a:schemeClr val="bg1"/>
                </a:solidFill>
              </a:rPr>
              <a:t>U. of Missouri</a:t>
            </a:r>
            <a:endParaRPr lang="en-US" sz="4500" b="1" dirty="0">
              <a:solidFill>
                <a:schemeClr val="bg1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5429251" y="114300"/>
            <a:ext cx="29889450" cy="255454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38100" h="38100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8000" b="1" dirty="0" smtClean="0">
                <a:solidFill>
                  <a:schemeClr val="accent3"/>
                </a:solidFill>
                <a:latin typeface="+mj-lt"/>
              </a:rPr>
              <a:t>Improving Remote Access of a Data-Intensive Computing Application: Effects of Encoding and GPU Virtualization</a:t>
            </a:r>
            <a:endParaRPr lang="en-US" sz="8000" b="1" dirty="0">
              <a:solidFill>
                <a:schemeClr val="accent3"/>
              </a:solidFill>
              <a:latin typeface="+mj-lt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27565350" y="25171604"/>
            <a:ext cx="13117765" cy="2641396"/>
          </a:xfrm>
          <a:prstGeom prst="roundRect">
            <a:avLst>
              <a:gd name="adj" fmla="val 1842"/>
            </a:avLst>
          </a:prstGeom>
          <a:solidFill>
            <a:schemeClr val="accent3"/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49595" tIns="349595" rIns="349595" bIns="349595" rtlCol="0" anchor="t" anchorCtr="0"/>
          <a:lstStyle/>
          <a:p>
            <a:pPr marL="209744"/>
            <a:endParaRPr lang="en-US" sz="4000" b="1" dirty="0">
              <a:solidFill>
                <a:srgbClr val="125697"/>
              </a:solidFill>
              <a:latin typeface="Myriad Pro" panose="020B0503030403020204" pitchFamily="34" charset="0"/>
              <a:cs typeface="Myriad Pro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7660600" y="25293418"/>
            <a:ext cx="11198705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i="1" dirty="0">
                <a:solidFill>
                  <a:srgbClr val="000000"/>
                </a:solidFill>
                <a:latin typeface="Constantia"/>
                <a:cs typeface="Constantia"/>
              </a:rPr>
              <a:t>This material is based upon work supported by </a:t>
            </a:r>
            <a:r>
              <a:rPr lang="en-US" sz="3000" i="1" dirty="0" smtClean="0">
                <a:solidFill>
                  <a:srgbClr val="000000"/>
                </a:solidFill>
                <a:latin typeface="Constantia"/>
                <a:cs typeface="Constantia"/>
              </a:rPr>
              <a:t>National </a:t>
            </a:r>
            <a:r>
              <a:rPr lang="en-US" sz="3000" i="1" dirty="0">
                <a:solidFill>
                  <a:srgbClr val="000000"/>
                </a:solidFill>
                <a:latin typeface="Constantia"/>
                <a:cs typeface="Constantia"/>
              </a:rPr>
              <a:t>Science Foundation under award </a:t>
            </a:r>
            <a:r>
              <a:rPr lang="en-US" sz="3000" i="1" dirty="0" smtClean="0">
                <a:solidFill>
                  <a:srgbClr val="000000"/>
                </a:solidFill>
                <a:latin typeface="Constantia"/>
                <a:cs typeface="Constantia"/>
              </a:rPr>
              <a:t>numbers </a:t>
            </a:r>
            <a:r>
              <a:rPr lang="en-US" sz="3000" i="1" dirty="0">
                <a:solidFill>
                  <a:srgbClr val="000000"/>
                </a:solidFill>
                <a:latin typeface="Constantia"/>
                <a:cs typeface="Constantia"/>
              </a:rPr>
              <a:t>CNS-</a:t>
            </a:r>
            <a:r>
              <a:rPr lang="en-US" sz="3000" i="1" dirty="0" smtClean="0">
                <a:solidFill>
                  <a:srgbClr val="000000"/>
                </a:solidFill>
                <a:latin typeface="Constantia"/>
                <a:cs typeface="Constantia"/>
              </a:rPr>
              <a:t>1205658 and CNS-1359125. </a:t>
            </a:r>
            <a:r>
              <a:rPr lang="en-US" sz="3000" i="1" dirty="0">
                <a:solidFill>
                  <a:srgbClr val="000000"/>
                </a:solidFill>
                <a:latin typeface="Constantia"/>
                <a:cs typeface="Constantia"/>
              </a:rPr>
              <a:t>Any opinions, findings, and conclusions or recommendations expressed in this publication are those of the author(s) and do not necessarily reflect the views of </a:t>
            </a:r>
            <a:r>
              <a:rPr lang="en-US" sz="3000" i="1" dirty="0" smtClean="0">
                <a:solidFill>
                  <a:srgbClr val="000000"/>
                </a:solidFill>
                <a:latin typeface="Constantia"/>
                <a:cs typeface="Constantia"/>
              </a:rPr>
              <a:t>National </a:t>
            </a:r>
            <a:r>
              <a:rPr lang="en-US" sz="3000" i="1" dirty="0">
                <a:solidFill>
                  <a:srgbClr val="000000"/>
                </a:solidFill>
                <a:latin typeface="Constantia"/>
                <a:cs typeface="Constantia"/>
              </a:rPr>
              <a:t>Science Foundation.</a:t>
            </a: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8907929" y="25678414"/>
            <a:ext cx="1681364" cy="1575720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14630401" y="4610100"/>
            <a:ext cx="13144500" cy="4940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002060"/>
                </a:solidFill>
                <a:latin typeface="Myriad Pro" pitchFamily="34" charset="0"/>
                <a:cs typeface="Myriad Pro"/>
              </a:rPr>
              <a:t>Encoding</a:t>
            </a:r>
          </a:p>
          <a:p>
            <a:pPr lvl="0" indent="304800"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</a:rPr>
              <a:t>VNC (which uses RFB protocol) is used to connect to server</a:t>
            </a:r>
          </a:p>
          <a:p>
            <a:pPr lvl="0" indent="304800"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</a:rPr>
              <a:t>Encoding refers to the encoding of image data pixels that are generated by RFB and transported by VNC</a:t>
            </a:r>
          </a:p>
          <a:p>
            <a:pPr indent="304800">
              <a:buFont typeface="Arial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</a:rPr>
              <a:t>10 Encoding types: Tight, ZRLE, </a:t>
            </a:r>
            <a:r>
              <a:rPr lang="en-US" sz="3600" dirty="0" err="1" smtClean="0">
                <a:solidFill>
                  <a:schemeClr val="bg1"/>
                </a:solidFill>
              </a:rPr>
              <a:t>Zlib</a:t>
            </a:r>
            <a:r>
              <a:rPr lang="en-US" sz="3600" dirty="0" smtClean="0">
                <a:solidFill>
                  <a:schemeClr val="bg1"/>
                </a:solidFill>
              </a:rPr>
              <a:t>, </a:t>
            </a:r>
            <a:r>
              <a:rPr lang="en-US" sz="3600" dirty="0" err="1" smtClean="0">
                <a:solidFill>
                  <a:schemeClr val="bg1"/>
                </a:solidFill>
              </a:rPr>
              <a:t>ZlibHex</a:t>
            </a:r>
            <a:r>
              <a:rPr lang="en-US" sz="3600" dirty="0" smtClean="0">
                <a:solidFill>
                  <a:schemeClr val="bg1"/>
                </a:solidFill>
              </a:rPr>
              <a:t>, Ultra, </a:t>
            </a:r>
            <a:r>
              <a:rPr lang="en-US" sz="3600" dirty="0" err="1" smtClean="0">
                <a:solidFill>
                  <a:schemeClr val="bg1"/>
                </a:solidFill>
              </a:rPr>
              <a:t>Hextile</a:t>
            </a:r>
            <a:r>
              <a:rPr lang="en-US" sz="3600" dirty="0" smtClean="0">
                <a:solidFill>
                  <a:schemeClr val="bg1"/>
                </a:solidFill>
              </a:rPr>
              <a:t>, RRE, ZYWRLE, </a:t>
            </a:r>
            <a:r>
              <a:rPr lang="en-US" sz="3600" dirty="0" err="1" smtClean="0">
                <a:solidFill>
                  <a:schemeClr val="bg1"/>
                </a:solidFill>
              </a:rPr>
              <a:t>CoRRE</a:t>
            </a:r>
            <a:r>
              <a:rPr lang="en-US" sz="3600" dirty="0" smtClean="0">
                <a:solidFill>
                  <a:schemeClr val="bg1"/>
                </a:solidFill>
              </a:rPr>
              <a:t> and Raw</a:t>
            </a:r>
          </a:p>
          <a:p>
            <a:pPr marL="342900" lvl="0" indent="-342900">
              <a:buFont typeface="Arial" pitchFamily="34" charset="0"/>
              <a:buChar char="•"/>
            </a:pPr>
            <a:endParaRPr lang="en-US" sz="4000" dirty="0" smtClean="0">
              <a:solidFill>
                <a:schemeClr val="bg1"/>
              </a:solidFill>
            </a:endParaRPr>
          </a:p>
          <a:p>
            <a:pPr marL="634964" indent="-634964" algn="just">
              <a:buFont typeface="Arial" pitchFamily="34" charset="0"/>
              <a:buChar char="•"/>
            </a:pPr>
            <a:endParaRPr lang="en-US" sz="3600" dirty="0">
              <a:solidFill>
                <a:schemeClr val="bg1"/>
              </a:solidFill>
              <a:latin typeface="Garamond"/>
              <a:cs typeface="Garamond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4846300" y="11151499"/>
            <a:ext cx="12382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smtClean="0">
                <a:solidFill>
                  <a:schemeClr val="bg1"/>
                </a:solidFill>
              </a:rPr>
              <a:t>Figure 2: Lossless RLE pixel encoding </a:t>
            </a:r>
            <a:r>
              <a:rPr lang="en-US" sz="1800" i="1" dirty="0" smtClean="0">
                <a:solidFill>
                  <a:schemeClr val="bg1"/>
                </a:solidFill>
              </a:rPr>
              <a:t>(python.dzone.com)</a:t>
            </a:r>
            <a:endParaRPr lang="en-US" sz="1800" i="1" dirty="0">
              <a:solidFill>
                <a:schemeClr val="bg1"/>
              </a:solidFill>
            </a:endParaRPr>
          </a:p>
        </p:txBody>
      </p:sp>
      <p:pic>
        <p:nvPicPr>
          <p:cNvPr id="57" name="Picture 56" descr="losselessrrle.gif"/>
          <p:cNvPicPr>
            <a:picLocks noChangeAspect="1"/>
          </p:cNvPicPr>
          <p:nvPr/>
        </p:nvPicPr>
        <p:blipFill>
          <a:blip r:embed="rId10" cstate="print"/>
          <a:srcRect t="2760"/>
          <a:stretch>
            <a:fillRect/>
          </a:stretch>
        </p:blipFill>
        <p:spPr>
          <a:xfrm>
            <a:off x="14476412" y="8229600"/>
            <a:ext cx="12591188" cy="2702983"/>
          </a:xfrm>
          <a:prstGeom prst="rect">
            <a:avLst/>
          </a:prstGeom>
        </p:spPr>
      </p:pic>
      <p:pic>
        <p:nvPicPr>
          <p:cNvPr id="55" name="Picture 54" descr="vgpu2.gif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14573250" y="14955530"/>
            <a:ext cx="12796876" cy="6266170"/>
          </a:xfrm>
          <a:prstGeom prst="rect">
            <a:avLst/>
          </a:prstGeom>
        </p:spPr>
      </p:pic>
      <p:graphicFrame>
        <p:nvGraphicFramePr>
          <p:cNvPr id="65" name="Chart 64"/>
          <p:cNvGraphicFramePr/>
          <p:nvPr>
            <p:extLst>
              <p:ext uri="{D42A27DB-BD31-4B8C-83A1-F6EECF244321}">
                <p14:modId xmlns:p14="http://schemas.microsoft.com/office/powerpoint/2010/main" xmlns="" val="3565720318"/>
              </p:ext>
            </p:extLst>
          </p:nvPr>
        </p:nvGraphicFramePr>
        <p:xfrm>
          <a:off x="27717750" y="8296274"/>
          <a:ext cx="12782550" cy="72866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2"/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27774900" y="16764000"/>
            <a:ext cx="12401550" cy="2600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GPU Virtualization:</a:t>
            </a:r>
            <a:endParaRPr lang="en-US" sz="3600" b="1" dirty="0" smtClean="0">
              <a:solidFill>
                <a:srgbClr val="002060"/>
              </a:solidFill>
              <a:latin typeface="Myriad Pro" pitchFamily="34" charset="0"/>
              <a:cs typeface="Myriad Pro"/>
            </a:endParaRPr>
          </a:p>
          <a:p>
            <a:pPr>
              <a:buFont typeface="Arial" pitchFamily="34" charset="0"/>
              <a:buChar char="•"/>
            </a:pPr>
            <a:r>
              <a:rPr lang="en-US" sz="3600" dirty="0" smtClean="0">
                <a:solidFill>
                  <a:prstClr val="black"/>
                </a:solidFill>
              </a:rPr>
              <a:t>Results </a:t>
            </a:r>
            <a:r>
              <a:rPr lang="en-US" sz="3600" dirty="0" smtClean="0">
                <a:solidFill>
                  <a:prstClr val="black"/>
                </a:solidFill>
              </a:rPr>
              <a:t> </a:t>
            </a:r>
            <a:r>
              <a:rPr lang="en-US" sz="3600" dirty="0" smtClean="0">
                <a:solidFill>
                  <a:prstClr val="black"/>
                </a:solidFill>
              </a:rPr>
              <a:t>show that RIVVIR appears </a:t>
            </a:r>
            <a:r>
              <a:rPr lang="en-US" sz="3600" dirty="0" smtClean="0">
                <a:solidFill>
                  <a:prstClr val="black"/>
                </a:solidFill>
              </a:rPr>
              <a:t>capable of handling five clients simultaneously without loss of </a:t>
            </a:r>
            <a:r>
              <a:rPr lang="en-US" sz="3600" dirty="0" err="1" smtClean="0">
                <a:solidFill>
                  <a:prstClr val="black"/>
                </a:solidFill>
              </a:rPr>
              <a:t>QoE</a:t>
            </a:r>
            <a:r>
              <a:rPr lang="en-US" sz="3600" dirty="0" smtClean="0">
                <a:solidFill>
                  <a:prstClr val="black"/>
                </a:solidFill>
              </a:rPr>
              <a:t> </a:t>
            </a:r>
          </a:p>
          <a:p>
            <a:endParaRPr lang="en-US" dirty="0"/>
          </a:p>
        </p:txBody>
      </p:sp>
      <p:graphicFrame>
        <p:nvGraphicFramePr>
          <p:cNvPr id="50" name="Chart 49"/>
          <p:cNvGraphicFramePr/>
          <p:nvPr/>
        </p:nvGraphicFramePr>
        <p:xfrm>
          <a:off x="27736800" y="18528982"/>
          <a:ext cx="12839700" cy="63122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</p:spTree>
    <p:extLst>
      <p:ext uri="{BB962C8B-B14F-4D97-AF65-F5344CB8AC3E}">
        <p14:creationId xmlns:p14="http://schemas.microsoft.com/office/powerpoint/2010/main" xmlns="" val="1756032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1896</TotalTime>
  <Words>506</Words>
  <Application>Microsoft Office PowerPoint</Application>
  <PresentationFormat>Custom</PresentationFormat>
  <Paragraphs>50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Flow</vt:lpstr>
      <vt:lpstr>Slide 1</vt:lpstr>
    </vt:vector>
  </TitlesOfParts>
  <Company>University of Missouri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Wide-area Overlay Networking to Manage Science DMZ Accelerated Flows</dc:title>
  <dc:creator>Walker, Danielle S. (MU-Student)</dc:creator>
  <cp:lastModifiedBy>Jerry</cp:lastModifiedBy>
  <cp:revision>496</cp:revision>
  <cp:lastPrinted>2013-10-24T16:13:00Z</cp:lastPrinted>
  <dcterms:created xsi:type="dcterms:W3CDTF">2013-10-24T16:07:05Z</dcterms:created>
  <dcterms:modified xsi:type="dcterms:W3CDTF">2014-08-08T02:06:16Z</dcterms:modified>
</cp:coreProperties>
</file>