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259" r:id="rId4"/>
    <p:sldId id="263" r:id="rId5"/>
    <p:sldId id="264" r:id="rId6"/>
    <p:sldId id="265" r:id="rId7"/>
    <p:sldId id="261" r:id="rId8"/>
    <p:sldId id="262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1" r:id="rId27"/>
    <p:sldId id="258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B1B6E-29EC-497F-9DED-832F7AE2F293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F425-765A-4F0B-99FD-BFE87F62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Nodes</a:t>
            </a:r>
            <a:r>
              <a:rPr lang="en-US" baseline="0" dirty="0" smtClean="0"/>
              <a:t> typically cluster together around a resource or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9F0BE-B4A0-40D3-AF35-4549B27896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2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CC1205B-3A0B-41BD-978F-68AAFEF8973C}" type="datetime1">
              <a:rPr lang="en-US" smtClean="0"/>
              <a:t>7/3/2014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60F9-6EBC-43F5-A74C-A89261645250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D79-E6D2-4168-B046-3FB95283863A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29A9-2BE9-493C-AB9E-1A9B366D04EE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0BC6-3030-4338-B93E-5D7EDE3E0D43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78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8666-AF10-4DBB-AE5A-E7C894CFD4A1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4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B9E0-BD48-4C4A-92FD-D3E6BEB11787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88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097D-C0E0-4DB5-83DC-7CC7667F374E}" type="datetime1">
              <a:rPr lang="en-US" smtClean="0"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2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A61-80E1-418E-9676-1EC26F0E299C}" type="datetime1">
              <a:rPr lang="en-US" smtClean="0"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25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1FF7-5E08-40EF-BCF8-EC00414C4B0F}" type="datetime1">
              <a:rPr lang="en-US" smtClean="0"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2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F45F-B6E7-47D0-AF12-D48A6ABE2968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8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3A73-2059-4674-BA27-B88AE3E21437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9F61-E8C3-4CC0-86A6-D38EA04AB130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23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AB75-EED6-432B-8247-FCAA2B9B2049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93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6A1C-4C28-489B-A1DE-EF5D110EF580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2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8691-B87F-4CDD-900F-D9CF9FA40B04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30F3-7F8D-4670-941F-FD7EE499F87D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65F140-7990-47A5-A058-13677976F254}" type="datetime1">
              <a:rPr lang="en-US" smtClean="0"/>
              <a:t>7/3/2014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C2D733E-71F0-4F7C-9962-949768483BFE}" type="datetime1">
              <a:rPr lang="en-US" smtClean="0"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76B4-4555-4FC3-BBAC-C1730C29ED60}" type="datetime1">
              <a:rPr lang="en-US" smtClean="0"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1351-BE3B-4734-9E00-08526B731D9A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E742-4D2C-483A-98A6-0B918E6E9922}" type="datetime1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DFC0945-D726-4FE4-942B-204730E454A6}" type="datetime1">
              <a:rPr lang="en-US" smtClean="0"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7CA33BA-85F9-4F05-A93C-B959EDED24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552-9C60-428E-908C-B7142EFA7A71}" type="datetime1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95EF-3525-4B35-864B-79CFCF8B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1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95600"/>
            <a:ext cx="8458200" cy="6332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Midterm Presentation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4419600"/>
            <a:ext cx="4267200" cy="1752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Undergraduate Researchers:</a:t>
            </a:r>
            <a:endParaRPr lang="en-US" dirty="0"/>
          </a:p>
          <a:p>
            <a:pPr algn="r"/>
            <a:r>
              <a:rPr lang="en-US" dirty="0" smtClean="0"/>
              <a:t>Graduate Student Mentor:</a:t>
            </a:r>
          </a:p>
          <a:p>
            <a:pPr algn="r"/>
            <a:r>
              <a:rPr lang="en-US" dirty="0" smtClean="0"/>
              <a:t>Faculty Mentor: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343400" y="4419600"/>
            <a:ext cx="46482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Jordan Cowart, Katie Allmeroth</a:t>
            </a:r>
          </a:p>
          <a:p>
            <a:pPr algn="ctr"/>
            <a:r>
              <a:rPr lang="en-US" dirty="0" err="1" smtClean="0"/>
              <a:t>Krist</a:t>
            </a:r>
            <a:r>
              <a:rPr lang="en-US" dirty="0" smtClean="0"/>
              <a:t> </a:t>
            </a:r>
            <a:r>
              <a:rPr lang="en-US" dirty="0" err="1" smtClean="0"/>
              <a:t>Culmer</a:t>
            </a:r>
            <a:endParaRPr lang="en-US" dirty="0" smtClean="0"/>
          </a:p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Wenjun</a:t>
            </a:r>
            <a:r>
              <a:rPr lang="en-US" dirty="0" smtClean="0"/>
              <a:t> (Kevin) Zeng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425575"/>
            <a:ext cx="84582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centrality measure to quantify social capital in a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/>
              <a:t>Key terms</a:t>
            </a:r>
          </a:p>
          <a:p>
            <a:pPr lvl="1"/>
            <a:r>
              <a:rPr lang="en-US" dirty="0"/>
              <a:t>The problem</a:t>
            </a:r>
          </a:p>
          <a:p>
            <a:pPr lvl="1"/>
            <a:r>
              <a:rPr lang="en-US" dirty="0"/>
              <a:t>Project Goals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Collection &amp; Analysis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A</a:t>
            </a:r>
            <a:r>
              <a:rPr lang="en-US" dirty="0" smtClean="0"/>
              <a:t>cquisition</a:t>
            </a:r>
          </a:p>
          <a:p>
            <a:pPr lvl="1"/>
            <a:r>
              <a:rPr lang="en-US" dirty="0" smtClean="0"/>
              <a:t>Tools for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Stanford Large Network Dataset </a:t>
            </a:r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Provides a collection of more than 50 large network data sets that can include hundreds of thousands of nodes and edges</a:t>
            </a:r>
          </a:p>
          <a:p>
            <a:pPr lvl="1"/>
            <a:endParaRPr lang="en-US" dirty="0"/>
          </a:p>
          <a:p>
            <a:r>
              <a:rPr lang="en-US" dirty="0" smtClean="0"/>
              <a:t>Mizzou Facebook </a:t>
            </a:r>
            <a:r>
              <a:rPr lang="en-US" dirty="0" smtClean="0"/>
              <a:t>page</a:t>
            </a:r>
            <a:endParaRPr lang="en-US" dirty="0" smtClean="0"/>
          </a:p>
          <a:p>
            <a:pPr lvl="1"/>
            <a:r>
              <a:rPr lang="en-US" dirty="0" smtClean="0"/>
              <a:t>Ground-truth community consisting of individuals stating their education is from Mizzou</a:t>
            </a:r>
          </a:p>
          <a:p>
            <a:pPr lvl="2"/>
            <a:endParaRPr lang="en-US" dirty="0"/>
          </a:p>
          <a:p>
            <a:pPr marL="704088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952-BB13-47A0-8863-94E33010A997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24591"/>
            <a:ext cx="3733800" cy="88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08" y="5867400"/>
            <a:ext cx="45841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we gather information from Facebook?</a:t>
            </a:r>
          </a:p>
          <a:p>
            <a:pPr lvl="1"/>
            <a:r>
              <a:rPr lang="en-US" dirty="0" smtClean="0"/>
              <a:t>Facebook API or web crawler?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Decided to go with a web crawler</a:t>
            </a:r>
          </a:p>
          <a:p>
            <a:pPr lvl="1"/>
            <a:r>
              <a:rPr lang="en-US" dirty="0" smtClean="0"/>
              <a:t>Faster – Information is </a:t>
            </a:r>
            <a:r>
              <a:rPr lang="en-US" dirty="0" smtClean="0"/>
              <a:t>readily available</a:t>
            </a:r>
            <a:r>
              <a:rPr lang="en-US" dirty="0" smtClean="0"/>
              <a:t>, </a:t>
            </a:r>
            <a:r>
              <a:rPr lang="en-US" dirty="0" smtClean="0"/>
              <a:t>we don’t have to gather through an app</a:t>
            </a:r>
          </a:p>
          <a:p>
            <a:pPr lvl="1"/>
            <a:r>
              <a:rPr lang="en-US" dirty="0" smtClean="0"/>
              <a:t>Other papers had exhibited problems with the Facebook API – they used web crawlers in the end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/>
              <a:t>Acquisition </a:t>
            </a:r>
            <a:r>
              <a:rPr lang="en-US" dirty="0" smtClean="0"/>
              <a:t>- Web Crawler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Features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Python</a:t>
            </a:r>
            <a:endParaRPr lang="en-US" dirty="0" smtClean="0"/>
          </a:p>
          <a:p>
            <a:pPr lvl="1"/>
            <a:r>
              <a:rPr lang="en-US" dirty="0" smtClean="0"/>
              <a:t>Queue based</a:t>
            </a:r>
          </a:p>
          <a:p>
            <a:pPr lvl="1"/>
            <a:r>
              <a:rPr lang="en-US" dirty="0" smtClean="0"/>
              <a:t>Breadth-first </a:t>
            </a:r>
            <a:r>
              <a:rPr lang="en-US" dirty="0"/>
              <a:t>search (BFS)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Libraries Used:</a:t>
            </a:r>
            <a:endParaRPr lang="en-US" dirty="0"/>
          </a:p>
          <a:p>
            <a:pPr lvl="1"/>
            <a:r>
              <a:rPr lang="en-US" dirty="0" smtClean="0"/>
              <a:t>BeautifulSoup</a:t>
            </a:r>
          </a:p>
          <a:p>
            <a:pPr lvl="1"/>
            <a:r>
              <a:rPr lang="en-US" dirty="0" smtClean="0"/>
              <a:t>Built in libraries (</a:t>
            </a:r>
            <a:r>
              <a:rPr lang="en-US" dirty="0" err="1" smtClean="0"/>
              <a:t>URLLib</a:t>
            </a:r>
            <a:r>
              <a:rPr lang="en-US" dirty="0" smtClean="0"/>
              <a:t> + RE)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Only scrapes data from individuals that attend Mizzou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atie\Desktop\web_crawlerv2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17" y="0"/>
            <a:ext cx="6548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-13855"/>
            <a:ext cx="2133600" cy="365125"/>
          </a:xfrm>
        </p:spPr>
        <p:txBody>
          <a:bodyPr/>
          <a:lstStyle/>
          <a:p>
            <a:fld id="{0CB3C952-BB13-47A0-8863-94E33010A997}" type="slidenum">
              <a:rPr lang="en-US" sz="1800" b="1" smtClean="0">
                <a:latin typeface="Georgia" panose="02040502050405020303" pitchFamily="18" charset="0"/>
              </a:rPr>
              <a:t>14</a:t>
            </a:fld>
            <a:endParaRPr 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- Web Crawler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Information to be scraped:</a:t>
            </a:r>
          </a:p>
          <a:p>
            <a:pPr lvl="1"/>
            <a:r>
              <a:rPr lang="en-US" dirty="0" smtClean="0"/>
              <a:t>Node’s URL (e.g</a:t>
            </a:r>
            <a:r>
              <a:rPr lang="en-US" dirty="0"/>
              <a:t>. - </a:t>
            </a:r>
            <a:r>
              <a:rPr lang="en-US" dirty="0" smtClean="0"/>
              <a:t>katie.marie.5661)</a:t>
            </a:r>
          </a:p>
          <a:p>
            <a:pPr lvl="1"/>
            <a:r>
              <a:rPr lang="en-US" dirty="0" smtClean="0"/>
              <a:t>Major </a:t>
            </a:r>
          </a:p>
          <a:p>
            <a:pPr lvl="1"/>
            <a:r>
              <a:rPr lang="en-US" dirty="0" smtClean="0"/>
              <a:t>Gender </a:t>
            </a:r>
          </a:p>
          <a:p>
            <a:pPr lvl="1"/>
            <a:r>
              <a:rPr lang="en-US" dirty="0" smtClean="0"/>
              <a:t>Home Town</a:t>
            </a:r>
          </a:p>
          <a:p>
            <a:pPr lvl="1"/>
            <a:r>
              <a:rPr lang="en-US" dirty="0" smtClean="0"/>
              <a:t>Friends list</a:t>
            </a:r>
          </a:p>
          <a:p>
            <a:pPr lvl="1"/>
            <a:r>
              <a:rPr lang="en-US" dirty="0" smtClean="0"/>
              <a:t>Likes (only those related to Mizzou)</a:t>
            </a:r>
          </a:p>
          <a:p>
            <a:pPr marL="109728" indent="0">
              <a:buNone/>
            </a:pPr>
            <a:endParaRPr lang="en-US" dirty="0" smtClean="0"/>
          </a:p>
          <a:p>
            <a:pPr lvl="0">
              <a:buClr>
                <a:srgbClr val="A04DA3"/>
              </a:buClr>
            </a:pPr>
            <a:r>
              <a:rPr lang="en-US" dirty="0" smtClean="0">
                <a:solidFill>
                  <a:prstClr val="black"/>
                </a:solidFill>
              </a:rPr>
              <a:t>Keep track of nodes in Mizzou / Not in Mizzou / Private</a:t>
            </a:r>
            <a:endParaRPr lang="en-US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- Web Crawler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private:</a:t>
            </a:r>
          </a:p>
          <a:p>
            <a:pPr lvl="1"/>
            <a:r>
              <a:rPr lang="en-US" dirty="0" smtClean="0"/>
              <a:t>A page is considered private if the page returns a 404 error or if we cannot access the “All” friends tab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5429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- Web Crawler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exactly are we gathering data from?</a:t>
            </a:r>
          </a:p>
          <a:p>
            <a:pPr lvl="1"/>
            <a:r>
              <a:rPr lang="en-US" dirty="0" smtClean="0"/>
              <a:t>Major -&gt; “About” page</a:t>
            </a:r>
          </a:p>
          <a:p>
            <a:pPr lvl="1"/>
            <a:r>
              <a:rPr lang="en-US" dirty="0" smtClean="0"/>
              <a:t>Gender -&gt; “About” page</a:t>
            </a:r>
          </a:p>
          <a:p>
            <a:pPr lvl="1"/>
            <a:r>
              <a:rPr lang="en-US" dirty="0" smtClean="0"/>
              <a:t>Home Town -&gt; “About”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3" descr="C:\Users\Katie\Desktop\kr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26344"/>
            <a:ext cx="5715000" cy="27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- Web Crawler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exactly are we gathering data from?</a:t>
            </a:r>
          </a:p>
          <a:p>
            <a:pPr lvl="1"/>
            <a:r>
              <a:rPr lang="en-US" dirty="0" smtClean="0"/>
              <a:t>Node’s URL -&gt; “Friends” page</a:t>
            </a:r>
          </a:p>
          <a:p>
            <a:pPr lvl="1"/>
            <a:r>
              <a:rPr lang="en-US" dirty="0" smtClean="0"/>
              <a:t>Friends list -&gt; “Friends”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C:\Users\Katie\Desktop\pa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07698"/>
            <a:ext cx="6919686" cy="32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Acquisition - Web Crawler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exactly are we gathering data from?</a:t>
            </a:r>
          </a:p>
          <a:p>
            <a:pPr lvl="1"/>
            <a:r>
              <a:rPr lang="en-US" dirty="0" smtClean="0"/>
              <a:t>Likes -&gt; “Likes”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43" y="3879845"/>
            <a:ext cx="6992257" cy="29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8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/>
              <a:t>Key </a:t>
            </a:r>
            <a:r>
              <a:rPr lang="en-US" dirty="0" smtClean="0"/>
              <a:t>terms</a:t>
            </a:r>
          </a:p>
          <a:p>
            <a:pPr lvl="1"/>
            <a:r>
              <a:rPr lang="en-US" dirty="0" smtClean="0"/>
              <a:t>The problem</a:t>
            </a:r>
          </a:p>
          <a:p>
            <a:pPr lvl="1"/>
            <a:r>
              <a:rPr lang="en-US" dirty="0" smtClean="0"/>
              <a:t>Project Goals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Data Collection &amp; Analysis</a:t>
            </a:r>
          </a:p>
          <a:p>
            <a:pPr lvl="1"/>
            <a:r>
              <a:rPr lang="en-US" dirty="0"/>
              <a:t>Data Acquisition</a:t>
            </a:r>
          </a:p>
          <a:p>
            <a:pPr lvl="1"/>
            <a:r>
              <a:rPr lang="en-US" dirty="0" smtClean="0"/>
              <a:t>Tools for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- Web Crawler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of data in a text file:</a:t>
            </a:r>
          </a:p>
          <a:p>
            <a:pPr lvl="1"/>
            <a:r>
              <a:rPr lang="en-US" dirty="0"/>
              <a:t>0 2 3 7 8 (Node and friends)</a:t>
            </a:r>
          </a:p>
          <a:p>
            <a:pPr lvl="1"/>
            <a:r>
              <a:rPr lang="en-US" dirty="0"/>
              <a:t>Male  (Gender)</a:t>
            </a:r>
          </a:p>
          <a:p>
            <a:pPr lvl="1"/>
            <a:r>
              <a:rPr lang="en-US" dirty="0"/>
              <a:t>Computer Science (Major)</a:t>
            </a:r>
          </a:p>
          <a:p>
            <a:pPr lvl="1"/>
            <a:r>
              <a:rPr lang="en-US" dirty="0"/>
              <a:t>Cobden, IL (Hometown)</a:t>
            </a:r>
          </a:p>
          <a:p>
            <a:pPr lvl="1"/>
            <a:r>
              <a:rPr lang="en-US" dirty="0"/>
              <a:t>Mizzou (Likes)</a:t>
            </a:r>
          </a:p>
          <a:p>
            <a:endParaRPr lang="en-US" dirty="0" smtClean="0"/>
          </a:p>
          <a:p>
            <a:r>
              <a:rPr lang="en-US" dirty="0" smtClean="0"/>
              <a:t>Able to change major to a college</a:t>
            </a:r>
          </a:p>
          <a:p>
            <a:pPr lvl="1">
              <a:buClr>
                <a:srgbClr val="438086"/>
              </a:buClr>
            </a:pPr>
            <a:r>
              <a:rPr lang="en-US" dirty="0">
                <a:solidFill>
                  <a:srgbClr val="438086"/>
                </a:solidFill>
              </a:rPr>
              <a:t>Computer Science -&gt; College of Engineering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Analysis - Gephi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interactive network visualization and exploration platform</a:t>
            </a:r>
          </a:p>
          <a:p>
            <a:pPr lvl="1"/>
            <a:r>
              <a:rPr lang="en-US" dirty="0"/>
              <a:t>Able to change node size, color, and label</a:t>
            </a:r>
          </a:p>
          <a:p>
            <a:pPr lvl="1"/>
            <a:r>
              <a:rPr lang="en-US" dirty="0"/>
              <a:t>Can easily import graphs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Also provides a graph analysis toolkit</a:t>
            </a:r>
          </a:p>
          <a:p>
            <a:pPr lvl="1"/>
            <a:r>
              <a:rPr lang="en-US" dirty="0" smtClean="0"/>
              <a:t>Provides centrality measure plugins</a:t>
            </a:r>
          </a:p>
          <a:p>
            <a:pPr lvl="2"/>
            <a:r>
              <a:rPr lang="en-US" dirty="0" smtClean="0"/>
              <a:t>Can create our own plugin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EU Notes\Actual Project\Files from Gephi\Facebook Combined\Face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54" y="803564"/>
            <a:ext cx="6283036" cy="582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Facebook</a:t>
            </a:r>
            <a:br>
              <a:rPr lang="en-US" dirty="0" smtClean="0"/>
            </a:b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952-BB13-47A0-8863-94E33010A997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542" y="596644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Nodes: 4039</a:t>
            </a:r>
          </a:p>
          <a:p>
            <a:r>
              <a:rPr lang="en-US" dirty="0" smtClean="0"/>
              <a:t>Edges: 88234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REU Notes\Actual Project\Files from Gephi\Facebook Combined\Faceboo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6602412" cy="606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Facebook</a:t>
            </a:r>
            <a:br>
              <a:rPr lang="en-US" dirty="0" smtClean="0"/>
            </a:b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952-BB13-47A0-8863-94E33010A997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6542" y="596644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Nodes: 4039</a:t>
            </a:r>
          </a:p>
          <a:p>
            <a:r>
              <a:rPr lang="en-US" dirty="0" smtClean="0"/>
              <a:t>Edges: 88234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/>
              <a:t>Key terms</a:t>
            </a:r>
          </a:p>
          <a:p>
            <a:pPr lvl="1"/>
            <a:r>
              <a:rPr lang="en-US" dirty="0"/>
              <a:t>The problem</a:t>
            </a:r>
          </a:p>
          <a:p>
            <a:pPr lvl="1"/>
            <a:r>
              <a:rPr lang="en-US" dirty="0"/>
              <a:t>Project Goals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Data Collection &amp; Analysis</a:t>
            </a:r>
          </a:p>
          <a:p>
            <a:pPr lvl="1"/>
            <a:r>
              <a:rPr lang="en-US" dirty="0"/>
              <a:t>Data Acquisition</a:t>
            </a:r>
          </a:p>
          <a:p>
            <a:pPr lvl="1"/>
            <a:r>
              <a:rPr lang="en-US" dirty="0" smtClean="0"/>
              <a:t>Tools for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Future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Crawl </a:t>
            </a:r>
            <a:r>
              <a:rPr lang="en-US" dirty="0"/>
              <a:t>Facebook after receiving permission</a:t>
            </a:r>
          </a:p>
          <a:p>
            <a:r>
              <a:rPr lang="en-US" dirty="0" smtClean="0"/>
              <a:t>Build PCC Plugin for Gephi</a:t>
            </a:r>
            <a:endParaRPr lang="en-US" dirty="0"/>
          </a:p>
          <a:p>
            <a:r>
              <a:rPr lang="en-US" dirty="0" smtClean="0"/>
              <a:t>Formalize definition of social capital </a:t>
            </a:r>
          </a:p>
          <a:p>
            <a:r>
              <a:rPr lang="en-US" dirty="0" smtClean="0"/>
              <a:t>Define a method for scoring social capital</a:t>
            </a:r>
          </a:p>
          <a:p>
            <a:pPr lvl="1"/>
            <a:r>
              <a:rPr lang="en-US" dirty="0" smtClean="0"/>
              <a:t>Apply method to test data and analyze results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7F6-1D5B-41E2-A3E5-159A43A5EA9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[1] M. U. </a:t>
            </a:r>
            <a:r>
              <a:rPr lang="en-US" dirty="0" err="1"/>
              <a:t>Ilyas</a:t>
            </a:r>
            <a:r>
              <a:rPr lang="en-US" dirty="0"/>
              <a:t>, H. </a:t>
            </a:r>
            <a:r>
              <a:rPr lang="en-US" dirty="0" err="1"/>
              <a:t>Radha</a:t>
            </a:r>
            <a:r>
              <a:rPr lang="en-US" dirty="0"/>
              <a:t>, “A KLT-inspired Node Centrality for Identifying Influential Neighborhoods in Graphs”, 2010 44th Annual Conference on Information Sciences and Systems, IEEE, Princeton, NJ, March 2010, pp. 1-7.</a:t>
            </a:r>
          </a:p>
          <a:p>
            <a:endParaRPr lang="en-US" dirty="0"/>
          </a:p>
          <a:p>
            <a:r>
              <a:rPr lang="en-US" dirty="0"/>
              <a:t>[2] M. U. </a:t>
            </a:r>
            <a:r>
              <a:rPr lang="en-US" dirty="0" err="1"/>
              <a:t>Ilyas</a:t>
            </a:r>
            <a:r>
              <a:rPr lang="en-US" dirty="0"/>
              <a:t>, H. </a:t>
            </a:r>
            <a:r>
              <a:rPr lang="en-US" dirty="0" err="1"/>
              <a:t>Radha</a:t>
            </a:r>
            <a:r>
              <a:rPr lang="en-US" dirty="0"/>
              <a:t>, “Identifying Influential Nodes in Online Social Networks Using Principal Component Centrality”, The 2011 IEEE International Conference on Communications , IEEE, Kyoto,  June 2011, pp. 1-5.</a:t>
            </a:r>
          </a:p>
          <a:p>
            <a:endParaRPr lang="en-US" dirty="0"/>
          </a:p>
          <a:p>
            <a:r>
              <a:rPr lang="en-US" dirty="0"/>
              <a:t>[3] J. Yang, J. </a:t>
            </a:r>
            <a:r>
              <a:rPr lang="en-US" dirty="0" err="1"/>
              <a:t>Leskovec</a:t>
            </a:r>
            <a:r>
              <a:rPr lang="en-US" dirty="0"/>
              <a:t>, “Defining and Evaluating Network Communities based on Ground-truth”, The 12th IEEE International Conference on Data Mining , IEEE, Brussels,  Dec. 2012, pp. 745-754.</a:t>
            </a:r>
          </a:p>
          <a:p>
            <a:endParaRPr lang="en-US" dirty="0"/>
          </a:p>
          <a:p>
            <a:r>
              <a:rPr lang="en-US" dirty="0"/>
              <a:t>[4] Z. Xiao, B. Liu, H. Hu, T. Zhang , “Design and Implementation of Facebook Crawler Based on Interaction Simulation”, The 11th IEEE International Conference On Trust, Security And Privacy In Computing And Communications , IEEE, Liverpool,  June 2012, pp. 1109-1112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[5] N. </a:t>
            </a:r>
            <a:r>
              <a:rPr lang="en-US" dirty="0" err="1"/>
              <a:t>Salamos</a:t>
            </a:r>
            <a:r>
              <a:rPr lang="en-US" dirty="0"/>
              <a:t>, E. </a:t>
            </a:r>
            <a:r>
              <a:rPr lang="en-US" dirty="0" err="1"/>
              <a:t>Voudigari</a:t>
            </a:r>
            <a:r>
              <a:rPr lang="en-US" dirty="0"/>
              <a:t>, T. </a:t>
            </a:r>
            <a:r>
              <a:rPr lang="en-US" dirty="0" err="1"/>
              <a:t>Papageorgiou</a:t>
            </a:r>
            <a:r>
              <a:rPr lang="en-US" dirty="0"/>
              <a:t>, M. </a:t>
            </a:r>
            <a:r>
              <a:rPr lang="en-US" dirty="0" err="1"/>
              <a:t>Vazirgianni</a:t>
            </a:r>
            <a:r>
              <a:rPr lang="en-US" dirty="0"/>
              <a:t>,, “Design and Implementation of Facebook Crawler Based on Interaction Simulation”, 2012 IEEE International Conference on Green Computing and Communications, IEEE, Athens,  Nov. 2012, pp. 368-371.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pPr lvl="1"/>
            <a:r>
              <a:rPr lang="en-US" dirty="0"/>
              <a:t>Key terms</a:t>
            </a:r>
          </a:p>
          <a:p>
            <a:pPr lvl="1"/>
            <a:r>
              <a:rPr lang="en-US" dirty="0"/>
              <a:t>The problem</a:t>
            </a:r>
          </a:p>
          <a:p>
            <a:pPr lvl="1"/>
            <a:r>
              <a:rPr lang="en-US" dirty="0"/>
              <a:t>Project Goals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Data Collection &amp; Analysis</a:t>
            </a:r>
          </a:p>
          <a:p>
            <a:pPr lvl="1"/>
            <a:r>
              <a:rPr lang="en-US" dirty="0"/>
              <a:t>Data Acquisition</a:t>
            </a:r>
          </a:p>
          <a:p>
            <a:pPr lvl="1"/>
            <a:r>
              <a:rPr lang="en-US" dirty="0" smtClean="0"/>
              <a:t>Tools for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Centrality</a:t>
            </a:r>
            <a:r>
              <a:rPr lang="en-US" dirty="0" smtClean="0"/>
              <a:t> </a:t>
            </a:r>
            <a:r>
              <a:rPr lang="en-US" dirty="0" smtClean="0"/>
              <a:t>– The criticality (importance) </a:t>
            </a:r>
            <a:r>
              <a:rPr lang="en-US" dirty="0" smtClean="0"/>
              <a:t>of a node’s </a:t>
            </a:r>
            <a:r>
              <a:rPr lang="en-US" dirty="0" smtClean="0"/>
              <a:t>position within a network.</a:t>
            </a:r>
            <a:endParaRPr lang="en-US" dirty="0" smtClean="0"/>
          </a:p>
          <a:p>
            <a:r>
              <a:rPr lang="en-US" dirty="0" smtClean="0">
                <a:solidFill>
                  <a:schemeClr val="accent4"/>
                </a:solidFill>
              </a:rPr>
              <a:t>Social Capital </a:t>
            </a:r>
            <a:r>
              <a:rPr lang="en-US" dirty="0" smtClean="0"/>
              <a:t>– </a:t>
            </a:r>
            <a:r>
              <a:rPr lang="en-US" dirty="0"/>
              <a:t>The value of a node based on its ability to influence other nodes and access resources from diverse areas (communities) of the network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Community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“. </a:t>
            </a:r>
            <a:r>
              <a:rPr lang="en-US" dirty="0"/>
              <a:t>. </a:t>
            </a:r>
            <a:r>
              <a:rPr lang="en-US" dirty="0" smtClean="0"/>
              <a:t>. a </a:t>
            </a:r>
            <a:r>
              <a:rPr lang="en-US" dirty="0"/>
              <a:t>community is generally thought of as a part of a network where internal connections are denser than external </a:t>
            </a:r>
            <a:r>
              <a:rPr lang="en-US" dirty="0" smtClean="0"/>
              <a:t>ones.”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7F6-1D5B-41E2-A3E5-159A43A5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measures of centrality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4041648" cy="644770"/>
          </a:xfrm>
        </p:spPr>
        <p:txBody>
          <a:bodyPr/>
          <a:lstStyle/>
          <a:p>
            <a:r>
              <a:rPr lang="en-US" dirty="0" smtClean="0"/>
              <a:t>Eigenvector Centrality (EVC)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057400"/>
            <a:ext cx="4041775" cy="644770"/>
          </a:xfrm>
        </p:spPr>
        <p:txBody>
          <a:bodyPr/>
          <a:lstStyle/>
          <a:p>
            <a:r>
              <a:rPr lang="en-US" dirty="0" smtClean="0"/>
              <a:t>Principal Component Centrality (PCC)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3" y="2821849"/>
            <a:ext cx="3672129" cy="339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680363" cy="335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007F6-1D5B-41E2-A3E5-159A43A5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measures of centrality </a:t>
            </a:r>
            <a:r>
              <a:rPr lang="en-US" dirty="0" smtClean="0"/>
              <a:t>take into account the node’s “connectedness” but do not consider a node’s “community membership”</a:t>
            </a:r>
          </a:p>
          <a:p>
            <a:endParaRPr lang="en-US" dirty="0"/>
          </a:p>
          <a:p>
            <a:r>
              <a:rPr lang="en-US" dirty="0" smtClean="0"/>
              <a:t>Want to incorporate social capital when computing a node’s centrality</a:t>
            </a:r>
          </a:p>
          <a:p>
            <a:endParaRPr lang="en-US" dirty="0"/>
          </a:p>
          <a:p>
            <a:r>
              <a:rPr lang="en-US" dirty="0" smtClean="0"/>
              <a:t>Why is this important?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1. Extract Facebook Data</a:t>
            </a:r>
          </a:p>
          <a:p>
            <a:pPr lvl="1"/>
            <a:r>
              <a:rPr lang="en-US" sz="2400" dirty="0" smtClean="0"/>
              <a:t>Develop a Web Crawler</a:t>
            </a:r>
          </a:p>
          <a:p>
            <a:pPr lvl="2"/>
            <a:r>
              <a:rPr lang="en-US" sz="2000" dirty="0" smtClean="0"/>
              <a:t>Crawl </a:t>
            </a:r>
            <a:r>
              <a:rPr lang="en-US" sz="2000" dirty="0" err="1" smtClean="0"/>
              <a:t>Mizzou’s</a:t>
            </a:r>
            <a:r>
              <a:rPr lang="en-US" sz="2000" dirty="0" smtClean="0"/>
              <a:t> Facebook page </a:t>
            </a:r>
          </a:p>
          <a:p>
            <a:pPr lvl="2"/>
            <a:endParaRPr lang="en-US" sz="2000" dirty="0"/>
          </a:p>
          <a:p>
            <a:pPr lvl="0">
              <a:buClr>
                <a:srgbClr val="A04DA3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2. Preliminary Analysis</a:t>
            </a:r>
          </a:p>
          <a:p>
            <a:pPr lvl="1"/>
            <a:r>
              <a:rPr lang="en-US" sz="2400" dirty="0"/>
              <a:t>Apply EVC and PCC to </a:t>
            </a:r>
            <a:r>
              <a:rPr lang="en-US" sz="2400" dirty="0" smtClean="0"/>
              <a:t>test data/collected data</a:t>
            </a:r>
            <a:endParaRPr lang="en-US" sz="2400" dirty="0"/>
          </a:p>
          <a:p>
            <a:pPr lvl="1"/>
            <a:r>
              <a:rPr lang="en-US" sz="2400" dirty="0"/>
              <a:t>Develop a visualization of data</a:t>
            </a:r>
          </a:p>
          <a:p>
            <a:pPr lvl="1"/>
            <a:r>
              <a:rPr lang="en-US" sz="2400" dirty="0"/>
              <a:t>Derive any interesting information from the data</a:t>
            </a:r>
          </a:p>
          <a:p>
            <a:pPr lvl="0">
              <a:buClr>
                <a:srgbClr val="A04DA3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A04DA3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3. Expand EVC/PCC to develop a new and improved centrality measure.</a:t>
            </a:r>
            <a:endParaRPr lang="en-US" sz="2400" dirty="0">
              <a:solidFill>
                <a:prstClr val="black"/>
              </a:solidFill>
            </a:endParaRPr>
          </a:p>
          <a:p>
            <a:pPr lvl="2"/>
            <a:endParaRPr lang="en-US" sz="2000" dirty="0" smtClean="0"/>
          </a:p>
          <a:p>
            <a:pPr marL="704088" lvl="2" indent="0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07F6-1D5B-41E2-A3E5-159A43A5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/>
              <a:t>Key terms</a:t>
            </a:r>
          </a:p>
          <a:p>
            <a:pPr lvl="1"/>
            <a:r>
              <a:rPr lang="en-US" dirty="0"/>
              <a:t>The problem</a:t>
            </a:r>
          </a:p>
          <a:p>
            <a:pPr lvl="1"/>
            <a:r>
              <a:rPr lang="en-US" dirty="0"/>
              <a:t>Project Goals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Related Work</a:t>
            </a:r>
          </a:p>
          <a:p>
            <a:r>
              <a:rPr lang="en-US" dirty="0" smtClean="0"/>
              <a:t>Data Collection &amp; Analysis</a:t>
            </a:r>
          </a:p>
          <a:p>
            <a:pPr lvl="1"/>
            <a:r>
              <a:rPr lang="en-US" dirty="0"/>
              <a:t>Data Acquisition</a:t>
            </a:r>
          </a:p>
          <a:p>
            <a:pPr lvl="1"/>
            <a:r>
              <a:rPr lang="en-US" dirty="0" smtClean="0"/>
              <a:t>Tools for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Ilyas</a:t>
            </a:r>
            <a:r>
              <a:rPr lang="en-US" dirty="0" smtClean="0"/>
              <a:t> et al. [1, 2] demonstrated shortcomings of EVC and then proposed and defined a new algorithm, PCC.</a:t>
            </a:r>
          </a:p>
          <a:p>
            <a:endParaRPr lang="en-US" dirty="0"/>
          </a:p>
          <a:p>
            <a:r>
              <a:rPr lang="en-US" dirty="0" smtClean="0"/>
              <a:t>Yang et al. [3] discussed the use of </a:t>
            </a:r>
            <a:r>
              <a:rPr lang="en-US" dirty="0" smtClean="0"/>
              <a:t>ground-truth </a:t>
            </a:r>
            <a:r>
              <a:rPr lang="en-US" dirty="0" smtClean="0"/>
              <a:t>(user defined) </a:t>
            </a:r>
            <a:r>
              <a:rPr lang="en-US" dirty="0" smtClean="0"/>
              <a:t>communities </a:t>
            </a:r>
            <a:r>
              <a:rPr lang="en-US" dirty="0" smtClean="0"/>
              <a:t>as a bench marking tool for community detection algorithms</a:t>
            </a:r>
          </a:p>
          <a:p>
            <a:endParaRPr lang="en-US" dirty="0"/>
          </a:p>
          <a:p>
            <a:r>
              <a:rPr lang="en-US" dirty="0" smtClean="0"/>
              <a:t>Xiao et al. [4] developed an algorithm for gathering Facebook data without the use of Facebook’s </a:t>
            </a:r>
            <a:r>
              <a:rPr lang="en-US" dirty="0" smtClean="0"/>
              <a:t>API</a:t>
            </a:r>
          </a:p>
          <a:p>
            <a:endParaRPr lang="en-US" dirty="0"/>
          </a:p>
          <a:p>
            <a:r>
              <a:rPr lang="en-US" dirty="0" err="1"/>
              <a:t>Salamos</a:t>
            </a:r>
            <a:r>
              <a:rPr lang="en-US" dirty="0"/>
              <a:t> et al. [5] shows that there is correlation between “liked</a:t>
            </a:r>
            <a:r>
              <a:rPr lang="en-US" dirty="0" smtClean="0"/>
              <a:t>” Facebook </a:t>
            </a:r>
            <a:r>
              <a:rPr lang="en-US" dirty="0"/>
              <a:t>pages and communities.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3BA-85F9-4F05-A93C-B959EDED24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442</TotalTime>
  <Words>1117</Words>
  <Application>Microsoft Office PowerPoint</Application>
  <PresentationFormat>On-screen Show (4:3)</PresentationFormat>
  <Paragraphs>207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Urban</vt:lpstr>
      <vt:lpstr>Office Theme</vt:lpstr>
      <vt:lpstr>Midterm Presentation</vt:lpstr>
      <vt:lpstr>Outline</vt:lpstr>
      <vt:lpstr>Outline</vt:lpstr>
      <vt:lpstr>Key terms</vt:lpstr>
      <vt:lpstr>Two measures of centrality</vt:lpstr>
      <vt:lpstr>The problem</vt:lpstr>
      <vt:lpstr>Project Goals</vt:lpstr>
      <vt:lpstr>Outline</vt:lpstr>
      <vt:lpstr>Related Work</vt:lpstr>
      <vt:lpstr>Outline</vt:lpstr>
      <vt:lpstr>Data Acquisition</vt:lpstr>
      <vt:lpstr>Data Acquisition</vt:lpstr>
      <vt:lpstr>Data Acquisition - Web Crawler</vt:lpstr>
      <vt:lpstr>PowerPoint Presentation</vt:lpstr>
      <vt:lpstr>Data Acquisition - Web Crawler</vt:lpstr>
      <vt:lpstr>Data Acquisition - Web Crawler</vt:lpstr>
      <vt:lpstr>Data Acquisition - Web Crawler</vt:lpstr>
      <vt:lpstr>Data Acquisition - Web Crawler</vt:lpstr>
      <vt:lpstr>Data Acquisition - Web Crawler</vt:lpstr>
      <vt:lpstr>Data Acquisition - Web Crawler</vt:lpstr>
      <vt:lpstr>Tools for Analysis - Gephi</vt:lpstr>
      <vt:lpstr>Facebook Graph</vt:lpstr>
      <vt:lpstr>Facebook Graph</vt:lpstr>
      <vt:lpstr>Outline</vt:lpstr>
      <vt:lpstr>Future Work</vt:lpstr>
      <vt:lpstr>Thank you!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katieallmeroth@hotmail.com</dc:creator>
  <cp:lastModifiedBy>katieallmeroth@hotmail.com</cp:lastModifiedBy>
  <cp:revision>53</cp:revision>
  <dcterms:created xsi:type="dcterms:W3CDTF">2014-07-02T16:07:22Z</dcterms:created>
  <dcterms:modified xsi:type="dcterms:W3CDTF">2014-07-03T14:47:17Z</dcterms:modified>
</cp:coreProperties>
</file>