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A000"/>
    <a:srgbClr val="D8AD29"/>
    <a:srgbClr val="B39B35"/>
    <a:srgbClr val="BCB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snapToObjects="1">
      <p:cViewPr varScale="1">
        <p:scale>
          <a:sx n="22" d="100"/>
          <a:sy n="22" d="100"/>
        </p:scale>
        <p:origin x="-1296" y="-16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76BF4-CFC7-4344-896C-A7155F4AD5F5}" type="datetimeFigureOut">
              <a:rPr lang="en-US" smtClean="0"/>
              <a:t>7/26/11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76BF4-CFC7-4344-896C-A7155F4AD5F5}" type="datetimeFigureOut">
              <a:rPr lang="en-US" smtClean="0"/>
              <a:t>7/26/11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76BF4-CFC7-4344-896C-A7155F4AD5F5}" type="datetimeFigureOut">
              <a:rPr lang="en-US" smtClean="0"/>
              <a:t>7/26/11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76BF4-CFC7-4344-896C-A7155F4AD5F5}" type="datetimeFigureOut">
              <a:rPr lang="en-US" smtClean="0"/>
              <a:t>7/26/11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76BF4-CFC7-4344-896C-A7155F4AD5F5}" type="datetimeFigureOut">
              <a:rPr lang="en-US" smtClean="0"/>
              <a:t>7/26/11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76BF4-CFC7-4344-896C-A7155F4AD5F5}" type="datetimeFigureOut">
              <a:rPr lang="en-US" smtClean="0"/>
              <a:t>7/26/11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76BF4-CFC7-4344-896C-A7155F4AD5F5}" type="datetimeFigureOut">
              <a:rPr lang="en-US" smtClean="0"/>
              <a:t>7/26/11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76BF4-CFC7-4344-896C-A7155F4AD5F5}" type="datetimeFigureOut">
              <a:rPr lang="en-US" smtClean="0"/>
              <a:t>7/26/11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76BF4-CFC7-4344-896C-A7155F4AD5F5}" type="datetimeFigureOut">
              <a:rPr lang="en-US" smtClean="0"/>
              <a:t>7/26/11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76BF4-CFC7-4344-896C-A7155F4AD5F5}" type="datetimeFigureOut">
              <a:rPr lang="en-US" smtClean="0"/>
              <a:t>7/26/11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76BF4-CFC7-4344-896C-A7155F4AD5F5}" type="datetimeFigureOut">
              <a:rPr lang="en-US" smtClean="0"/>
              <a:t>7/26/11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24060-9CD7-475F-BF42-0B78C63006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1876BF4-CFC7-4344-896C-A7155F4AD5F5}" type="datetimeFigureOut">
              <a:rPr lang="en-US" smtClean="0"/>
              <a:t>7/26/11</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EC24060-9CD7-475F-BF42-0B78C63006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pSp>
        <p:nvGrpSpPr>
          <p:cNvPr id="90" name="Group 89"/>
          <p:cNvGrpSpPr/>
          <p:nvPr/>
        </p:nvGrpSpPr>
        <p:grpSpPr>
          <a:xfrm>
            <a:off x="12893040" y="10972800"/>
            <a:ext cx="18105120" cy="18211800"/>
            <a:chOff x="1828800" y="10972800"/>
            <a:chExt cx="13716000" cy="22860000"/>
          </a:xfrm>
        </p:grpSpPr>
        <p:sp>
          <p:nvSpPr>
            <p:cNvPr id="91" name="Rectangle 90"/>
            <p:cNvSpPr/>
            <p:nvPr/>
          </p:nvSpPr>
          <p:spPr>
            <a:xfrm>
              <a:off x="1828800" y="10972800"/>
              <a:ext cx="13716000" cy="22860000"/>
            </a:xfrm>
            <a:prstGeom prst="rect">
              <a:avLst/>
            </a:prstGeom>
            <a:solidFill>
              <a:schemeClr val="tx1"/>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00" dirty="0">
                <a:solidFill>
                  <a:schemeClr val="bg1"/>
                </a:solidFill>
              </a:endParaRPr>
            </a:p>
          </p:txBody>
        </p:sp>
        <p:sp>
          <p:nvSpPr>
            <p:cNvPr id="92" name="Rectangle 91"/>
            <p:cNvSpPr/>
            <p:nvPr/>
          </p:nvSpPr>
          <p:spPr>
            <a:xfrm>
              <a:off x="2057400" y="11201400"/>
              <a:ext cx="13258800" cy="22402800"/>
            </a:xfrm>
            <a:prstGeom prst="rect">
              <a:avLst/>
            </a:prstGeom>
            <a:solidFill>
              <a:srgbClr val="C0A000"/>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sp>
          <p:nvSpPr>
            <p:cNvPr id="93" name="Rectangle 92"/>
            <p:cNvSpPr/>
            <p:nvPr/>
          </p:nvSpPr>
          <p:spPr>
            <a:xfrm>
              <a:off x="2286000" y="11430000"/>
              <a:ext cx="12801600" cy="21945600"/>
            </a:xfrm>
            <a:prstGeom prst="rect">
              <a:avLst/>
            </a:prstGeom>
            <a:solidFill>
              <a:schemeClr val="tx1">
                <a:lumMod val="85000"/>
                <a:lumOff val="15000"/>
              </a:schemeClr>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grpSp>
      <p:sp>
        <p:nvSpPr>
          <p:cNvPr id="63" name="Rectangle 62"/>
          <p:cNvSpPr/>
          <p:nvPr/>
        </p:nvSpPr>
        <p:spPr>
          <a:xfrm>
            <a:off x="0" y="0"/>
            <a:ext cx="43891200" cy="104618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Rectangle 63"/>
          <p:cNvSpPr/>
          <p:nvPr/>
        </p:nvSpPr>
        <p:spPr>
          <a:xfrm>
            <a:off x="0" y="4031873"/>
            <a:ext cx="43891200" cy="1415772"/>
          </a:xfrm>
          <a:prstGeom prst="rect">
            <a:avLst/>
          </a:prstGeom>
          <a:solidFill>
            <a:srgbClr val="C0A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0" y="0"/>
            <a:ext cx="43891200" cy="4031873"/>
          </a:xfrm>
          <a:prstGeom prst="rect">
            <a:avLst/>
          </a:prstGeom>
          <a:noFill/>
        </p:spPr>
        <p:txBody>
          <a:bodyPr wrap="square" rtlCol="0">
            <a:spAutoFit/>
          </a:bodyPr>
          <a:lstStyle/>
          <a:p>
            <a:pPr algn="ctr"/>
            <a:r>
              <a:rPr lang="en-US" sz="12800" b="1" dirty="0">
                <a:solidFill>
                  <a:srgbClr val="C0A000"/>
                </a:solidFill>
              </a:rPr>
              <a:t>Using Bluetooth on Android Devices to Implement Real-Time Multiplayer Games</a:t>
            </a:r>
          </a:p>
        </p:txBody>
      </p:sp>
      <p:sp>
        <p:nvSpPr>
          <p:cNvPr id="67" name="TextBox 66"/>
          <p:cNvSpPr txBox="1"/>
          <p:nvPr/>
        </p:nvSpPr>
        <p:spPr>
          <a:xfrm>
            <a:off x="0" y="4031873"/>
            <a:ext cx="43891200" cy="1415772"/>
          </a:xfrm>
          <a:prstGeom prst="rect">
            <a:avLst/>
          </a:prstGeom>
          <a:noFill/>
        </p:spPr>
        <p:txBody>
          <a:bodyPr wrap="square" rtlCol="0">
            <a:spAutoFit/>
          </a:bodyPr>
          <a:lstStyle/>
          <a:p>
            <a:pPr algn="ctr"/>
            <a:r>
              <a:rPr lang="en-US" b="1" dirty="0" smtClean="0"/>
              <a:t>Brad Boone, Corey Darr, Chris Hayes, Dale Musser, Ph.D.</a:t>
            </a:r>
            <a:endParaRPr lang="en-US" b="1" dirty="0"/>
          </a:p>
        </p:txBody>
      </p:sp>
      <p:grpSp>
        <p:nvGrpSpPr>
          <p:cNvPr id="72" name="Group 71"/>
          <p:cNvGrpSpPr/>
          <p:nvPr/>
        </p:nvGrpSpPr>
        <p:grpSpPr>
          <a:xfrm>
            <a:off x="457200" y="5943600"/>
            <a:ext cx="11887200" cy="26517600"/>
            <a:chOff x="1828800" y="10972800"/>
            <a:chExt cx="13716000" cy="22860000"/>
          </a:xfrm>
        </p:grpSpPr>
        <p:sp>
          <p:nvSpPr>
            <p:cNvPr id="12" name="Rectangle 11"/>
            <p:cNvSpPr/>
            <p:nvPr/>
          </p:nvSpPr>
          <p:spPr>
            <a:xfrm>
              <a:off x="1828800" y="10972800"/>
              <a:ext cx="13716000" cy="22860000"/>
            </a:xfrm>
            <a:prstGeom prst="rect">
              <a:avLst/>
            </a:prstGeom>
            <a:solidFill>
              <a:schemeClr val="tx1"/>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00" dirty="0">
                <a:solidFill>
                  <a:schemeClr val="bg1"/>
                </a:solidFill>
              </a:endParaRPr>
            </a:p>
          </p:txBody>
        </p:sp>
        <p:sp>
          <p:nvSpPr>
            <p:cNvPr id="8" name="Rectangle 7"/>
            <p:cNvSpPr/>
            <p:nvPr/>
          </p:nvSpPr>
          <p:spPr>
            <a:xfrm>
              <a:off x="2057400" y="11201400"/>
              <a:ext cx="13258800" cy="22402800"/>
            </a:xfrm>
            <a:prstGeom prst="rect">
              <a:avLst/>
            </a:prstGeom>
            <a:solidFill>
              <a:srgbClr val="C0A000"/>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sp>
          <p:nvSpPr>
            <p:cNvPr id="71" name="Rectangle 70"/>
            <p:cNvSpPr/>
            <p:nvPr/>
          </p:nvSpPr>
          <p:spPr>
            <a:xfrm>
              <a:off x="2286000" y="11430000"/>
              <a:ext cx="12801600" cy="21945600"/>
            </a:xfrm>
            <a:prstGeom prst="rect">
              <a:avLst/>
            </a:prstGeom>
            <a:solidFill>
              <a:schemeClr val="tx1">
                <a:lumMod val="85000"/>
                <a:lumOff val="15000"/>
              </a:schemeClr>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grpSp>
      <p:grpSp>
        <p:nvGrpSpPr>
          <p:cNvPr id="73" name="Group 72"/>
          <p:cNvGrpSpPr/>
          <p:nvPr/>
        </p:nvGrpSpPr>
        <p:grpSpPr>
          <a:xfrm>
            <a:off x="31546800" y="5943600"/>
            <a:ext cx="11887200" cy="26517600"/>
            <a:chOff x="1828800" y="10972800"/>
            <a:chExt cx="13716000" cy="22860000"/>
          </a:xfrm>
        </p:grpSpPr>
        <p:sp>
          <p:nvSpPr>
            <p:cNvPr id="74" name="Rectangle 73"/>
            <p:cNvSpPr/>
            <p:nvPr/>
          </p:nvSpPr>
          <p:spPr>
            <a:xfrm>
              <a:off x="1828800" y="10972800"/>
              <a:ext cx="13716000" cy="22860000"/>
            </a:xfrm>
            <a:prstGeom prst="rect">
              <a:avLst/>
            </a:prstGeom>
            <a:solidFill>
              <a:schemeClr val="tx1"/>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00" dirty="0">
                <a:solidFill>
                  <a:schemeClr val="bg1"/>
                </a:solidFill>
              </a:endParaRPr>
            </a:p>
          </p:txBody>
        </p:sp>
        <p:sp>
          <p:nvSpPr>
            <p:cNvPr id="75" name="Rectangle 74"/>
            <p:cNvSpPr/>
            <p:nvPr/>
          </p:nvSpPr>
          <p:spPr>
            <a:xfrm>
              <a:off x="2057400" y="11201400"/>
              <a:ext cx="13258800" cy="22402800"/>
            </a:xfrm>
            <a:prstGeom prst="rect">
              <a:avLst/>
            </a:prstGeom>
            <a:solidFill>
              <a:srgbClr val="C0A000"/>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sp>
          <p:nvSpPr>
            <p:cNvPr id="76" name="Rectangle 75"/>
            <p:cNvSpPr/>
            <p:nvPr/>
          </p:nvSpPr>
          <p:spPr>
            <a:xfrm>
              <a:off x="2286000" y="11430000"/>
              <a:ext cx="12801600" cy="21945600"/>
            </a:xfrm>
            <a:prstGeom prst="rect">
              <a:avLst/>
            </a:prstGeom>
            <a:solidFill>
              <a:schemeClr val="tx1">
                <a:lumMod val="85000"/>
                <a:lumOff val="15000"/>
              </a:schemeClr>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grpSp>
      <p:grpSp>
        <p:nvGrpSpPr>
          <p:cNvPr id="83" name="Group 82"/>
          <p:cNvGrpSpPr/>
          <p:nvPr/>
        </p:nvGrpSpPr>
        <p:grpSpPr>
          <a:xfrm>
            <a:off x="13624560" y="5669280"/>
            <a:ext cx="3840480" cy="4572000"/>
            <a:chOff x="13533120" y="5669280"/>
            <a:chExt cx="3840480" cy="4572000"/>
          </a:xfrm>
        </p:grpSpPr>
        <p:sp>
          <p:nvSpPr>
            <p:cNvPr id="77" name="Rectangle 76"/>
            <p:cNvSpPr/>
            <p:nvPr/>
          </p:nvSpPr>
          <p:spPr>
            <a:xfrm>
              <a:off x="13533120" y="5669280"/>
              <a:ext cx="3840480" cy="45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I:\poster\MU_Logo.png"/>
            <p:cNvPicPr>
              <a:picLocks noChangeAspect="1" noChangeArrowheads="1"/>
            </p:cNvPicPr>
            <p:nvPr/>
          </p:nvPicPr>
          <p:blipFill>
            <a:blip r:embed="rId2" cstate="print"/>
            <a:srcRect/>
            <a:stretch>
              <a:fillRect/>
            </a:stretch>
          </p:blipFill>
          <p:spPr bwMode="auto">
            <a:xfrm flipH="1">
              <a:off x="13533120" y="5760720"/>
              <a:ext cx="3764188" cy="4389120"/>
            </a:xfrm>
            <a:prstGeom prst="rect">
              <a:avLst/>
            </a:prstGeom>
            <a:noFill/>
          </p:spPr>
        </p:pic>
      </p:grpSp>
      <p:grpSp>
        <p:nvGrpSpPr>
          <p:cNvPr id="82" name="Group 81"/>
          <p:cNvGrpSpPr/>
          <p:nvPr/>
        </p:nvGrpSpPr>
        <p:grpSpPr>
          <a:xfrm>
            <a:off x="18470880" y="5669280"/>
            <a:ext cx="6858000" cy="4572000"/>
            <a:chOff x="18470880" y="5669280"/>
            <a:chExt cx="6858000" cy="4572000"/>
          </a:xfrm>
        </p:grpSpPr>
        <p:sp>
          <p:nvSpPr>
            <p:cNvPr id="79" name="Rectangle 78"/>
            <p:cNvSpPr/>
            <p:nvPr/>
          </p:nvSpPr>
          <p:spPr>
            <a:xfrm>
              <a:off x="18470880" y="5669280"/>
              <a:ext cx="6858000" cy="45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poster\trumanlogo360.gif"/>
            <p:cNvPicPr>
              <a:picLocks noChangeAspect="1" noChangeArrowheads="1"/>
            </p:cNvPicPr>
            <p:nvPr/>
          </p:nvPicPr>
          <p:blipFill>
            <a:blip r:embed="rId3" cstate="print"/>
            <a:srcRect/>
            <a:stretch>
              <a:fillRect/>
            </a:stretch>
          </p:blipFill>
          <p:spPr bwMode="auto">
            <a:xfrm>
              <a:off x="18745200" y="5852160"/>
              <a:ext cx="6389505" cy="4206240"/>
            </a:xfrm>
            <a:prstGeom prst="rect">
              <a:avLst/>
            </a:prstGeom>
            <a:noFill/>
          </p:spPr>
        </p:pic>
      </p:grpSp>
      <p:grpSp>
        <p:nvGrpSpPr>
          <p:cNvPr id="89" name="Group 88"/>
          <p:cNvGrpSpPr/>
          <p:nvPr/>
        </p:nvGrpSpPr>
        <p:grpSpPr>
          <a:xfrm>
            <a:off x="26426160" y="5669280"/>
            <a:ext cx="3749040" cy="4572000"/>
            <a:chOff x="26426160" y="5669280"/>
            <a:chExt cx="3749040" cy="4572000"/>
          </a:xfrm>
        </p:grpSpPr>
        <p:sp>
          <p:nvSpPr>
            <p:cNvPr id="78" name="Rectangle 77"/>
            <p:cNvSpPr/>
            <p:nvPr/>
          </p:nvSpPr>
          <p:spPr>
            <a:xfrm>
              <a:off x="26426160" y="5669280"/>
              <a:ext cx="3749040" cy="4572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I:\poster\southeast.tif"/>
            <p:cNvPicPr>
              <a:picLocks noChangeAspect="1" noChangeArrowheads="1"/>
            </p:cNvPicPr>
            <p:nvPr/>
          </p:nvPicPr>
          <p:blipFill>
            <a:blip r:embed="rId4" cstate="print"/>
            <a:srcRect/>
            <a:stretch>
              <a:fillRect/>
            </a:stretch>
          </p:blipFill>
          <p:spPr bwMode="auto">
            <a:xfrm>
              <a:off x="26609040" y="5852160"/>
              <a:ext cx="3436046" cy="4206240"/>
            </a:xfrm>
            <a:prstGeom prst="rect">
              <a:avLst/>
            </a:prstGeom>
            <a:noFill/>
          </p:spPr>
        </p:pic>
      </p:grpSp>
      <p:grpSp>
        <p:nvGrpSpPr>
          <p:cNvPr id="88" name="Group 87"/>
          <p:cNvGrpSpPr>
            <a:grpSpLocks noChangeAspect="1"/>
          </p:cNvGrpSpPr>
          <p:nvPr/>
        </p:nvGrpSpPr>
        <p:grpSpPr>
          <a:xfrm>
            <a:off x="20100953" y="29558888"/>
            <a:ext cx="3255030" cy="3255030"/>
            <a:chOff x="18745200" y="25146000"/>
            <a:chExt cx="6400800" cy="6400800"/>
          </a:xfrm>
        </p:grpSpPr>
        <p:sp>
          <p:nvSpPr>
            <p:cNvPr id="85" name="Rectangle 84"/>
            <p:cNvSpPr/>
            <p:nvPr/>
          </p:nvSpPr>
          <p:spPr>
            <a:xfrm>
              <a:off x="18745200" y="25146000"/>
              <a:ext cx="6400800" cy="6400800"/>
            </a:xfrm>
            <a:prstGeom prst="rect">
              <a:avLst/>
            </a:prstGeom>
            <a:solidFill>
              <a:schemeClr val="tx1"/>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500" dirty="0">
                <a:solidFill>
                  <a:schemeClr val="bg1"/>
                </a:solidFill>
              </a:endParaRPr>
            </a:p>
          </p:txBody>
        </p:sp>
        <p:sp>
          <p:nvSpPr>
            <p:cNvPr id="86" name="Rectangle 85"/>
            <p:cNvSpPr/>
            <p:nvPr/>
          </p:nvSpPr>
          <p:spPr>
            <a:xfrm>
              <a:off x="18928080" y="25328880"/>
              <a:ext cx="6035040" cy="6035040"/>
            </a:xfrm>
            <a:prstGeom prst="rect">
              <a:avLst/>
            </a:prstGeom>
            <a:solidFill>
              <a:srgbClr val="C0A000"/>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sp>
          <p:nvSpPr>
            <p:cNvPr id="87" name="Rectangle 86"/>
            <p:cNvSpPr/>
            <p:nvPr/>
          </p:nvSpPr>
          <p:spPr>
            <a:xfrm>
              <a:off x="19110960" y="25511760"/>
              <a:ext cx="5669280" cy="5669280"/>
            </a:xfrm>
            <a:prstGeom prst="rect">
              <a:avLst/>
            </a:prstGeom>
            <a:solidFill>
              <a:schemeClr val="tx1">
                <a:lumMod val="85000"/>
                <a:lumOff val="15000"/>
              </a:schemeClr>
            </a:solidFill>
            <a:ln w="76200" cap="flat" cmpd="tri"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800" dirty="0" smtClean="0">
                <a:solidFill>
                  <a:schemeClr val="bg1"/>
                </a:solidFill>
              </a:endParaRPr>
            </a:p>
          </p:txBody>
        </p:sp>
        <p:grpSp>
          <p:nvGrpSpPr>
            <p:cNvPr id="60" name="Group 59"/>
            <p:cNvGrpSpPr>
              <a:grpSpLocks noChangeAspect="1"/>
            </p:cNvGrpSpPr>
            <p:nvPr/>
          </p:nvGrpSpPr>
          <p:grpSpPr>
            <a:xfrm>
              <a:off x="19202400" y="25603200"/>
              <a:ext cx="5486400" cy="5486400"/>
              <a:chOff x="18774525" y="31021305"/>
              <a:chExt cx="5452016" cy="5483530"/>
            </a:xfrm>
          </p:grpSpPr>
          <p:sp>
            <p:nvSpPr>
              <p:cNvPr id="4" name="Oval 3"/>
              <p:cNvSpPr/>
              <p:nvPr/>
            </p:nvSpPr>
            <p:spPr>
              <a:xfrm>
                <a:off x="19683432" y="32115530"/>
                <a:ext cx="3676087" cy="327529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sf1.tif"/>
              <p:cNvPicPr>
                <a:picLocks noChangeAspect="1"/>
              </p:cNvPicPr>
              <p:nvPr/>
            </p:nvPicPr>
            <p:blipFill>
              <a:blip r:embed="rId5" cstate="print">
                <a:clrChange>
                  <a:clrFrom>
                    <a:srgbClr val="FFFFFF"/>
                  </a:clrFrom>
                  <a:clrTo>
                    <a:srgbClr val="FFFFFF">
                      <a:alpha val="0"/>
                    </a:srgbClr>
                  </a:clrTo>
                </a:clrChange>
              </a:blip>
              <a:stretch>
                <a:fillRect/>
              </a:stretch>
            </p:blipFill>
            <p:spPr>
              <a:xfrm>
                <a:off x="18774525" y="31021305"/>
                <a:ext cx="5452016" cy="5483530"/>
              </a:xfrm>
              <a:prstGeom prst="rect">
                <a:avLst/>
              </a:prstGeom>
            </p:spPr>
          </p:pic>
        </p:grpSp>
      </p:grpSp>
      <p:sp>
        <p:nvSpPr>
          <p:cNvPr id="94" name="TextBox 93"/>
          <p:cNvSpPr txBox="1"/>
          <p:nvPr/>
        </p:nvSpPr>
        <p:spPr>
          <a:xfrm>
            <a:off x="1371600" y="6473953"/>
            <a:ext cx="10134600" cy="24837569"/>
          </a:xfrm>
          <a:prstGeom prst="rect">
            <a:avLst/>
          </a:prstGeom>
          <a:noFill/>
        </p:spPr>
        <p:txBody>
          <a:bodyPr wrap="square" rtlCol="0">
            <a:spAutoFit/>
          </a:bodyPr>
          <a:lstStyle/>
          <a:p>
            <a:pPr algn="ctr"/>
            <a:r>
              <a:rPr lang="en-US" sz="9600" b="1" dirty="0" smtClean="0">
                <a:solidFill>
                  <a:srgbClr val="C0A000"/>
                </a:solidFill>
              </a:rPr>
              <a:t>Introduction</a:t>
            </a:r>
            <a:endParaRPr lang="en-US" sz="3600" dirty="0"/>
          </a:p>
          <a:p>
            <a:r>
              <a:rPr lang="en-US" sz="3600" dirty="0">
                <a:solidFill>
                  <a:schemeClr val="bg1"/>
                </a:solidFill>
              </a:rPr>
              <a:t>With the rise of Android as a popular and open-source mobile operating system, development of real-time video games is on the rise.  The portability of Android devices (especially </a:t>
            </a:r>
            <a:r>
              <a:rPr lang="en-US" sz="3600" dirty="0" err="1">
                <a:solidFill>
                  <a:schemeClr val="bg1"/>
                </a:solidFill>
              </a:rPr>
              <a:t>smartphones</a:t>
            </a:r>
            <a:r>
              <a:rPr lang="en-US" sz="3600" dirty="0">
                <a:solidFill>
                  <a:schemeClr val="bg1"/>
                </a:solidFill>
              </a:rPr>
              <a:t>) lends itself to multiplayer gaming; however, without rooting a device, developers are limited to using the Bluetooth wireless protocol for ad-hoc networking.  Our work focuses on two-player, real-time, ad-hoc-networked gaming over Bluetooth, primarily on two HTC Nexus One </a:t>
            </a:r>
            <a:r>
              <a:rPr lang="en-US" sz="3600" dirty="0" err="1">
                <a:solidFill>
                  <a:schemeClr val="bg1"/>
                </a:solidFill>
              </a:rPr>
              <a:t>smartphones</a:t>
            </a:r>
            <a:r>
              <a:rPr lang="en-US" sz="3600" dirty="0">
                <a:solidFill>
                  <a:schemeClr val="bg1"/>
                </a:solidFill>
              </a:rPr>
              <a:t>.  We set out to show the feasibility of such games, and to explore the issues of division of processing, latency, and network infrastructure</a:t>
            </a:r>
            <a:r>
              <a:rPr lang="en-US" sz="3600" dirty="0" smtClean="0">
                <a:solidFill>
                  <a:schemeClr val="bg1"/>
                </a:solidFill>
              </a:rPr>
              <a:t>.</a:t>
            </a:r>
            <a:endParaRPr lang="en-US" sz="3600" dirty="0" smtClean="0"/>
          </a:p>
          <a:p>
            <a:endParaRPr lang="en-US" sz="3600" dirty="0">
              <a:solidFill>
                <a:schemeClr val="bg1"/>
              </a:solidFill>
            </a:endParaRPr>
          </a:p>
          <a:p>
            <a:pPr algn="ctr"/>
            <a:r>
              <a:rPr lang="en-US" sz="9600" b="1" dirty="0" smtClean="0">
                <a:solidFill>
                  <a:srgbClr val="C0A000"/>
                </a:solidFill>
              </a:rPr>
              <a:t>Overview</a:t>
            </a:r>
          </a:p>
          <a:p>
            <a:pPr>
              <a:buFont typeface="Arial" charset="0"/>
              <a:buChar char="•"/>
            </a:pPr>
            <a:r>
              <a:rPr lang="en-US" sz="3600" dirty="0" smtClean="0">
                <a:solidFill>
                  <a:schemeClr val="bg1"/>
                </a:solidFill>
              </a:rPr>
              <a:t>Bluetooth</a:t>
            </a:r>
            <a:br>
              <a:rPr lang="en-US" sz="3600" dirty="0" smtClean="0">
                <a:solidFill>
                  <a:schemeClr val="bg1"/>
                </a:solidFill>
              </a:rPr>
            </a:br>
            <a:r>
              <a:rPr lang="en-US" sz="3600" dirty="0" smtClean="0">
                <a:solidFill>
                  <a:schemeClr val="bg1"/>
                </a:solidFill>
              </a:rPr>
              <a:t>Mobile devices often include Bluetooth radios to communicate with peripherals (i.e. Hands-free devices, headphones, etc.). By utilizing this feature, Android devices can communicate with each other wirelessly.</a:t>
            </a:r>
            <a:br>
              <a:rPr lang="en-US" sz="3600" dirty="0" smtClean="0">
                <a:solidFill>
                  <a:schemeClr val="bg1"/>
                </a:solidFill>
              </a:rPr>
            </a:br>
            <a:endParaRPr lang="en-US" sz="3600" dirty="0" smtClean="0">
              <a:solidFill>
                <a:schemeClr val="bg1"/>
              </a:solidFill>
            </a:endParaRPr>
          </a:p>
          <a:p>
            <a:pPr>
              <a:buFont typeface="Arial" charset="0"/>
              <a:buChar char="•"/>
            </a:pPr>
            <a:r>
              <a:rPr lang="en-US" sz="3600" dirty="0" smtClean="0">
                <a:solidFill>
                  <a:schemeClr val="bg1"/>
                </a:solidFill>
              </a:rPr>
              <a:t>Mobile gaming</a:t>
            </a:r>
            <a:br>
              <a:rPr lang="en-US" sz="3600" dirty="0" smtClean="0">
                <a:solidFill>
                  <a:schemeClr val="bg1"/>
                </a:solidFill>
              </a:rPr>
            </a:br>
            <a:r>
              <a:rPr lang="en-US" sz="3600" dirty="0" smtClean="0">
                <a:solidFill>
                  <a:schemeClr val="bg1"/>
                </a:solidFill>
              </a:rPr>
              <a:t>Evidenced by hundreds of games available for download through the Android market, users enjoy breaks from everyday life via video games. By combining the Bluetooth capabilities of Android devices, users can partake in games involving those around them.</a:t>
            </a:r>
            <a:br>
              <a:rPr lang="en-US" sz="3600" dirty="0" smtClean="0">
                <a:solidFill>
                  <a:schemeClr val="bg1"/>
                </a:solidFill>
              </a:rPr>
            </a:br>
            <a:endParaRPr lang="en-US" sz="3600" dirty="0" smtClean="0">
              <a:solidFill>
                <a:schemeClr val="bg1"/>
              </a:solidFill>
            </a:endParaRPr>
          </a:p>
          <a:p>
            <a:pPr algn="ctr"/>
            <a:r>
              <a:rPr lang="en-US" sz="9600" b="1" dirty="0" smtClean="0">
                <a:solidFill>
                  <a:srgbClr val="C0A000"/>
                </a:solidFill>
              </a:rPr>
              <a:t>Problems</a:t>
            </a:r>
            <a:endParaRPr lang="en-US" sz="3600" dirty="0" smtClean="0">
              <a:solidFill>
                <a:schemeClr val="bg1"/>
              </a:solidFill>
            </a:endParaRPr>
          </a:p>
          <a:p>
            <a:r>
              <a:rPr lang="en-US" sz="3600" dirty="0" smtClean="0">
                <a:solidFill>
                  <a:schemeClr val="bg1"/>
                </a:solidFill>
              </a:rPr>
              <a:t>Real-time multiplayer games require fast connections to perform properly. Players constantly send messages to each other through their devices describing each player’s current game state.  One missed or late message could potentially destroy the illusion created by the game. Real-time games must include compensation for these messages to ensure both players experience the same </a:t>
            </a:r>
            <a:r>
              <a:rPr lang="en-US" sz="3600" dirty="0" err="1" smtClean="0">
                <a:solidFill>
                  <a:schemeClr val="bg1"/>
                </a:solidFill>
              </a:rPr>
              <a:t>gameplay</a:t>
            </a:r>
            <a:r>
              <a:rPr lang="en-US" sz="3600" dirty="0" smtClean="0">
                <a:solidFill>
                  <a:schemeClr val="bg1"/>
                </a:solidFill>
              </a:rPr>
              <a:t>.</a:t>
            </a:r>
            <a:endParaRPr lang="en-US" sz="3600" dirty="0">
              <a:solidFill>
                <a:schemeClr val="bg1"/>
              </a:solidFill>
            </a:endParaRPr>
          </a:p>
        </p:txBody>
      </p:sp>
      <p:sp>
        <p:nvSpPr>
          <p:cNvPr id="95" name="TextBox 94"/>
          <p:cNvSpPr txBox="1"/>
          <p:nvPr/>
        </p:nvSpPr>
        <p:spPr>
          <a:xfrm>
            <a:off x="32308800" y="6829301"/>
            <a:ext cx="10363200" cy="25022235"/>
          </a:xfrm>
          <a:prstGeom prst="rect">
            <a:avLst/>
          </a:prstGeom>
          <a:noFill/>
        </p:spPr>
        <p:txBody>
          <a:bodyPr wrap="square" rtlCol="0">
            <a:spAutoFit/>
          </a:bodyPr>
          <a:lstStyle/>
          <a:p>
            <a:pPr algn="ctr"/>
            <a:r>
              <a:rPr lang="en-US" sz="9600" b="1" dirty="0" smtClean="0">
                <a:solidFill>
                  <a:srgbClr val="C0A000"/>
                </a:solidFill>
              </a:rPr>
              <a:t>Solutions</a:t>
            </a:r>
            <a:endParaRPr lang="en-US" sz="9600" dirty="0" smtClean="0">
              <a:solidFill>
                <a:schemeClr val="bg1"/>
              </a:solidFill>
            </a:endParaRPr>
          </a:p>
          <a:p>
            <a:r>
              <a:rPr lang="en-US" sz="3600" dirty="0" smtClean="0">
                <a:solidFill>
                  <a:schemeClr val="bg1"/>
                </a:solidFill>
              </a:rPr>
              <a:t>Lost and late messages are inevitable in an imperfect environment. To resolve issues created by these occurrences, each device follows a specific set of rules which define how they behave during </a:t>
            </a:r>
            <a:r>
              <a:rPr lang="en-US" sz="3600" dirty="0" err="1" smtClean="0">
                <a:solidFill>
                  <a:schemeClr val="bg1"/>
                </a:solidFill>
              </a:rPr>
              <a:t>gameplay</a:t>
            </a:r>
            <a:r>
              <a:rPr lang="en-US" sz="3600" dirty="0" smtClean="0">
                <a:solidFill>
                  <a:schemeClr val="bg1"/>
                </a:solidFill>
              </a:rPr>
              <a:t>. For instance, certain messages require acknowledgement on receipt. If a receipt is not detected, the message is resent, assuring that no message is truly lost. Late messages also follow a specific set of rules. Before time critical events are sent, the time required to send a message is calculated, and then </a:t>
            </a:r>
            <a:r>
              <a:rPr lang="en-US" sz="3600" dirty="0" smtClean="0">
                <a:solidFill>
                  <a:schemeClr val="bg1"/>
                </a:solidFill>
              </a:rPr>
              <a:t>the message </a:t>
            </a:r>
            <a:r>
              <a:rPr lang="en-US" sz="3600" dirty="0" smtClean="0">
                <a:solidFill>
                  <a:schemeClr val="bg1"/>
                </a:solidFill>
              </a:rPr>
              <a:t>is </a:t>
            </a:r>
            <a:r>
              <a:rPr lang="en-US" sz="3600" dirty="0" smtClean="0">
                <a:solidFill>
                  <a:schemeClr val="bg1"/>
                </a:solidFill>
              </a:rPr>
              <a:t>changed </a:t>
            </a:r>
            <a:r>
              <a:rPr lang="en-US" sz="3600" dirty="0" smtClean="0">
                <a:solidFill>
                  <a:schemeClr val="bg1"/>
                </a:solidFill>
              </a:rPr>
              <a:t>to predict what will happen within that time period before it is sent.</a:t>
            </a:r>
          </a:p>
          <a:p>
            <a:endParaRPr lang="en-US" sz="3600" dirty="0">
              <a:solidFill>
                <a:schemeClr val="bg1"/>
              </a:solidFill>
            </a:endParaRPr>
          </a:p>
          <a:p>
            <a:pPr algn="ctr"/>
            <a:r>
              <a:rPr lang="en-US" sz="9600" b="1" dirty="0" smtClean="0">
                <a:solidFill>
                  <a:srgbClr val="C0A000"/>
                </a:solidFill>
              </a:rPr>
              <a:t>Future Work</a:t>
            </a:r>
          </a:p>
          <a:p>
            <a:endParaRPr lang="en-US" sz="3600" dirty="0" smtClean="0">
              <a:solidFill>
                <a:schemeClr val="bg1"/>
              </a:solidFill>
            </a:endParaRPr>
          </a:p>
          <a:p>
            <a:r>
              <a:rPr lang="en-US" sz="3600" dirty="0" smtClean="0">
                <a:solidFill>
                  <a:schemeClr val="bg1"/>
                </a:solidFill>
              </a:rPr>
              <a:t>Currently, games are limited to two players. Adding players greatly increases the chance for late and lost messages and complicates the process of compensating for such events. Other considerations also include extending the range of the Bluetooth radios using a multi-hop networking process. This would require each device to pass along messages in chains and introduces interesting new problems.</a:t>
            </a:r>
          </a:p>
          <a:p>
            <a:pPr algn="ctr"/>
            <a:r>
              <a:rPr lang="en-US" sz="9600" b="1" dirty="0" smtClean="0">
                <a:solidFill>
                  <a:srgbClr val="C0A000"/>
                </a:solidFill>
              </a:rPr>
              <a:t>Conclusion</a:t>
            </a:r>
            <a:endParaRPr lang="en-US" sz="9600" b="1" dirty="0">
              <a:solidFill>
                <a:srgbClr val="C0A000"/>
              </a:solidFill>
            </a:endParaRPr>
          </a:p>
          <a:p>
            <a:r>
              <a:rPr lang="en-US" sz="3600" dirty="0"/>
              <a:t> </a:t>
            </a:r>
          </a:p>
          <a:p>
            <a:r>
              <a:rPr lang="en-US" sz="3600" dirty="0">
                <a:solidFill>
                  <a:schemeClr val="bg1"/>
                </a:solidFill>
              </a:rPr>
              <a:t>Since nearly all multiplayer games involve shared resources and entities, a client-server model proves essential, providing unity and structure.  Although Bluetooth features significantly less bandwidth than Wi-Fi, it can work for games, given that the developers effectively utilize event-based messaging, allowing the client to process the game locally given the most recent information.  Additionally, a data protocol such as JavaScript Object Notation helps send messages that are both easy to parse and low in overhead, helping to keep latency to a minimum.  Programmers would also do well to implement a custom network infrastructure, using layers to separate data transfer from </a:t>
            </a:r>
            <a:r>
              <a:rPr lang="en-US" sz="3600" dirty="0" err="1">
                <a:solidFill>
                  <a:schemeClr val="bg1"/>
                </a:solidFill>
              </a:rPr>
              <a:t>gameplay</a:t>
            </a:r>
            <a:r>
              <a:rPr lang="en-US" sz="3600" dirty="0">
                <a:solidFill>
                  <a:schemeClr val="bg1"/>
                </a:solidFill>
              </a:rPr>
              <a:t> and prevent coupling of classes</a:t>
            </a:r>
            <a:r>
              <a:rPr lang="en-US" sz="3600" dirty="0" smtClean="0">
                <a:solidFill>
                  <a:schemeClr val="bg1"/>
                </a:solidFill>
              </a:rPr>
              <a:t>.</a:t>
            </a:r>
            <a:endParaRPr lang="en-US" sz="3600" dirty="0">
              <a:solidFill>
                <a:schemeClr val="bg1"/>
              </a:solidFill>
            </a:endParaRPr>
          </a:p>
        </p:txBody>
      </p:sp>
      <p:sp>
        <p:nvSpPr>
          <p:cNvPr id="129" name="TextBox 128"/>
          <p:cNvSpPr txBox="1"/>
          <p:nvPr/>
        </p:nvSpPr>
        <p:spPr>
          <a:xfrm>
            <a:off x="17051045" y="11314786"/>
            <a:ext cx="9375115" cy="1200329"/>
          </a:xfrm>
          <a:prstGeom prst="rect">
            <a:avLst/>
          </a:prstGeom>
          <a:noFill/>
        </p:spPr>
        <p:txBody>
          <a:bodyPr wrap="square" rtlCol="0">
            <a:spAutoFit/>
          </a:bodyPr>
          <a:lstStyle/>
          <a:p>
            <a:pPr algn="ctr"/>
            <a:r>
              <a:rPr lang="en-US" sz="7200" b="1" dirty="0" smtClean="0">
                <a:solidFill>
                  <a:srgbClr val="C0A000"/>
                </a:solidFill>
              </a:rPr>
              <a:t>Inner Workings</a:t>
            </a:r>
            <a:endParaRPr lang="en-US" sz="7200" b="1" dirty="0">
              <a:solidFill>
                <a:srgbClr val="C0A000"/>
              </a:solidFill>
            </a:endParaRPr>
          </a:p>
        </p:txBody>
      </p:sp>
      <p:grpSp>
        <p:nvGrpSpPr>
          <p:cNvPr id="148" name="Group 147"/>
          <p:cNvGrpSpPr/>
          <p:nvPr/>
        </p:nvGrpSpPr>
        <p:grpSpPr>
          <a:xfrm>
            <a:off x="13716000" y="12515115"/>
            <a:ext cx="16459200" cy="10628699"/>
            <a:chOff x="13716000" y="12845343"/>
            <a:chExt cx="16459200" cy="10628699"/>
          </a:xfrm>
        </p:grpSpPr>
        <p:sp>
          <p:nvSpPr>
            <p:cNvPr id="103" name="Rectangle 102"/>
            <p:cNvSpPr/>
            <p:nvPr/>
          </p:nvSpPr>
          <p:spPr>
            <a:xfrm>
              <a:off x="13716000" y="12845343"/>
              <a:ext cx="16459200" cy="106286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14180231" y="13697165"/>
              <a:ext cx="3657600" cy="8945880"/>
              <a:chOff x="14264640" y="11811000"/>
              <a:chExt cx="3657600" cy="8945880"/>
            </a:xfrm>
          </p:grpSpPr>
          <p:sp>
            <p:nvSpPr>
              <p:cNvPr id="96" name="Rounded Rectangle 95"/>
              <p:cNvSpPr/>
              <p:nvPr/>
            </p:nvSpPr>
            <p:spPr>
              <a:xfrm>
                <a:off x="14904720" y="11811000"/>
                <a:ext cx="2286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World</a:t>
                </a:r>
                <a:endParaRPr lang="en-US" sz="6000" b="1" dirty="0"/>
              </a:p>
            </p:txBody>
          </p:sp>
          <p:sp>
            <p:nvSpPr>
              <p:cNvPr id="97" name="Rounded Rectangle 96"/>
              <p:cNvSpPr/>
              <p:nvPr/>
            </p:nvSpPr>
            <p:spPr>
              <a:xfrm>
                <a:off x="14280148" y="15733682"/>
                <a:ext cx="3558674" cy="17373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Network Interface</a:t>
                </a:r>
                <a:endParaRPr lang="en-US" sz="6000" b="1" dirty="0"/>
              </a:p>
            </p:txBody>
          </p:sp>
          <p:sp>
            <p:nvSpPr>
              <p:cNvPr id="98" name="Rounded Rectangle 97"/>
              <p:cNvSpPr/>
              <p:nvPr/>
            </p:nvSpPr>
            <p:spPr>
              <a:xfrm>
                <a:off x="14904720" y="13772341"/>
                <a:ext cx="223252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Game</a:t>
                </a:r>
                <a:endParaRPr lang="en-US" sz="6000" b="1" dirty="0"/>
              </a:p>
            </p:txBody>
          </p:sp>
          <p:sp>
            <p:nvSpPr>
              <p:cNvPr id="99" name="Rounded Rectangle 98"/>
              <p:cNvSpPr/>
              <p:nvPr/>
            </p:nvSpPr>
            <p:spPr>
              <a:xfrm>
                <a:off x="14264640" y="18562320"/>
                <a:ext cx="3657600" cy="2194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t>Bluetooth Connection Service</a:t>
                </a:r>
                <a:endParaRPr lang="en-US" sz="4800" b="1" dirty="0"/>
              </a:p>
            </p:txBody>
          </p:sp>
          <p:grpSp>
            <p:nvGrpSpPr>
              <p:cNvPr id="105" name="Group 104"/>
              <p:cNvGrpSpPr/>
              <p:nvPr/>
            </p:nvGrpSpPr>
            <p:grpSpPr>
              <a:xfrm>
                <a:off x="15576804" y="12725401"/>
                <a:ext cx="969264" cy="1046941"/>
                <a:chOff x="15576804" y="12725401"/>
                <a:chExt cx="969264" cy="1046941"/>
              </a:xfrm>
            </p:grpSpPr>
            <p:sp>
              <p:nvSpPr>
                <p:cNvPr id="101" name="Down Arrow 100"/>
                <p:cNvSpPr/>
                <p:nvPr/>
              </p:nvSpPr>
              <p:spPr>
                <a:xfrm>
                  <a:off x="15576804" y="12725401"/>
                  <a:ext cx="484632" cy="104694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4" name="Down Arrow 103"/>
                <p:cNvSpPr/>
                <p:nvPr/>
              </p:nvSpPr>
              <p:spPr>
                <a:xfrm rot="10800000">
                  <a:off x="16061436" y="12725401"/>
                  <a:ext cx="484632" cy="1046940"/>
                </a:xfrm>
                <a:prstGeom prst="downArrow">
                  <a:avLst/>
                </a:prstGeom>
                <a:gradFill>
                  <a:gsLst>
                    <a:gs pos="0">
                      <a:schemeClr val="accent6">
                        <a:lumMod val="50000"/>
                      </a:schemeClr>
                    </a:gs>
                    <a:gs pos="80000">
                      <a:schemeClr val="accent6">
                        <a:lumMod val="75000"/>
                      </a:schemeClr>
                    </a:gs>
                    <a:gs pos="100000">
                      <a:schemeClr val="accent6">
                        <a:lumMod val="60000"/>
                        <a:lumOff val="40000"/>
                      </a:schemeClr>
                    </a:gs>
                  </a:gsLst>
                </a:gra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06" name="Group 105"/>
              <p:cNvGrpSpPr/>
              <p:nvPr/>
            </p:nvGrpSpPr>
            <p:grpSpPr>
              <a:xfrm>
                <a:off x="15576803" y="14686741"/>
                <a:ext cx="969264" cy="1046941"/>
                <a:chOff x="15576804" y="12725401"/>
                <a:chExt cx="969264" cy="1046941"/>
              </a:xfrm>
            </p:grpSpPr>
            <p:sp>
              <p:nvSpPr>
                <p:cNvPr id="107" name="Down Arrow 106"/>
                <p:cNvSpPr/>
                <p:nvPr/>
              </p:nvSpPr>
              <p:spPr>
                <a:xfrm>
                  <a:off x="15576804" y="12725401"/>
                  <a:ext cx="484632" cy="104694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8" name="Down Arrow 107"/>
                <p:cNvSpPr/>
                <p:nvPr/>
              </p:nvSpPr>
              <p:spPr>
                <a:xfrm rot="10800000">
                  <a:off x="16061436" y="12725401"/>
                  <a:ext cx="484632" cy="1046940"/>
                </a:xfrm>
                <a:prstGeom prst="downArrow">
                  <a:avLst/>
                </a:prstGeom>
                <a:gradFill>
                  <a:gsLst>
                    <a:gs pos="0">
                      <a:schemeClr val="accent6">
                        <a:lumMod val="50000"/>
                      </a:schemeClr>
                    </a:gs>
                    <a:gs pos="80000">
                      <a:schemeClr val="accent6">
                        <a:lumMod val="75000"/>
                      </a:schemeClr>
                    </a:gs>
                    <a:gs pos="100000">
                      <a:schemeClr val="accent6">
                        <a:lumMod val="60000"/>
                        <a:lumOff val="40000"/>
                      </a:schemeClr>
                    </a:gs>
                  </a:gsLst>
                </a:gra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09" name="Group 108"/>
              <p:cNvGrpSpPr/>
              <p:nvPr/>
            </p:nvGrpSpPr>
            <p:grpSpPr>
              <a:xfrm>
                <a:off x="15576802" y="17471042"/>
                <a:ext cx="969264" cy="1046941"/>
                <a:chOff x="15576804" y="12725401"/>
                <a:chExt cx="969264" cy="1046941"/>
              </a:xfrm>
            </p:grpSpPr>
            <p:sp>
              <p:nvSpPr>
                <p:cNvPr id="110" name="Down Arrow 109"/>
                <p:cNvSpPr/>
                <p:nvPr/>
              </p:nvSpPr>
              <p:spPr>
                <a:xfrm>
                  <a:off x="15576804" y="12725401"/>
                  <a:ext cx="484632" cy="104694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1" name="Down Arrow 110"/>
                <p:cNvSpPr/>
                <p:nvPr/>
              </p:nvSpPr>
              <p:spPr>
                <a:xfrm rot="10800000">
                  <a:off x="16061436" y="12725401"/>
                  <a:ext cx="484632" cy="1046940"/>
                </a:xfrm>
                <a:prstGeom prst="downArrow">
                  <a:avLst/>
                </a:prstGeom>
                <a:gradFill>
                  <a:gsLst>
                    <a:gs pos="0">
                      <a:schemeClr val="accent6">
                        <a:lumMod val="50000"/>
                      </a:schemeClr>
                    </a:gs>
                    <a:gs pos="80000">
                      <a:schemeClr val="accent6">
                        <a:lumMod val="75000"/>
                      </a:schemeClr>
                    </a:gs>
                    <a:gs pos="100000">
                      <a:schemeClr val="accent6">
                        <a:lumMod val="60000"/>
                        <a:lumOff val="40000"/>
                      </a:schemeClr>
                    </a:gs>
                  </a:gsLst>
                </a:gra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sp>
          <p:nvSpPr>
            <p:cNvPr id="113" name="TextBox 112"/>
            <p:cNvSpPr txBox="1"/>
            <p:nvPr/>
          </p:nvSpPr>
          <p:spPr>
            <a:xfrm>
              <a:off x="14152914" y="13060320"/>
              <a:ext cx="3684917" cy="769441"/>
            </a:xfrm>
            <a:prstGeom prst="rect">
              <a:avLst/>
            </a:prstGeom>
            <a:noFill/>
          </p:spPr>
          <p:txBody>
            <a:bodyPr wrap="square" rtlCol="0">
              <a:spAutoFit/>
            </a:bodyPr>
            <a:lstStyle/>
            <a:p>
              <a:pPr algn="ctr"/>
              <a:r>
                <a:rPr lang="en-US" sz="4400" dirty="0" smtClean="0">
                  <a:solidFill>
                    <a:schemeClr val="bg1"/>
                  </a:solidFill>
                </a:rPr>
                <a:t>Player 1</a:t>
              </a:r>
              <a:endParaRPr lang="en-US" sz="4400" dirty="0">
                <a:solidFill>
                  <a:schemeClr val="bg1"/>
                </a:solidFill>
              </a:endParaRPr>
            </a:p>
          </p:txBody>
        </p:sp>
        <p:grpSp>
          <p:nvGrpSpPr>
            <p:cNvPr id="132" name="Group 131"/>
            <p:cNvGrpSpPr/>
            <p:nvPr/>
          </p:nvGrpSpPr>
          <p:grpSpPr>
            <a:xfrm>
              <a:off x="25999708" y="13697165"/>
              <a:ext cx="3657600" cy="8945880"/>
              <a:chOff x="25999708" y="13697165"/>
              <a:chExt cx="3657600" cy="8945880"/>
            </a:xfrm>
          </p:grpSpPr>
          <p:sp>
            <p:nvSpPr>
              <p:cNvPr id="115" name="Rounded Rectangle 114"/>
              <p:cNvSpPr/>
              <p:nvPr/>
            </p:nvSpPr>
            <p:spPr>
              <a:xfrm>
                <a:off x="26639788" y="13697165"/>
                <a:ext cx="2286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World</a:t>
                </a:r>
                <a:endParaRPr lang="en-US" sz="6000" b="1" dirty="0"/>
              </a:p>
            </p:txBody>
          </p:sp>
          <p:sp>
            <p:nvSpPr>
              <p:cNvPr id="116" name="Rounded Rectangle 115"/>
              <p:cNvSpPr/>
              <p:nvPr/>
            </p:nvSpPr>
            <p:spPr>
              <a:xfrm>
                <a:off x="26015216" y="17619847"/>
                <a:ext cx="3558674" cy="17373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Network Interface</a:t>
                </a:r>
                <a:endParaRPr lang="en-US" sz="6000" b="1" dirty="0"/>
              </a:p>
            </p:txBody>
          </p:sp>
          <p:sp>
            <p:nvSpPr>
              <p:cNvPr id="117" name="Rounded Rectangle 116"/>
              <p:cNvSpPr/>
              <p:nvPr/>
            </p:nvSpPr>
            <p:spPr>
              <a:xfrm>
                <a:off x="26639788" y="15658506"/>
                <a:ext cx="223252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smtClean="0"/>
                  <a:t>Game</a:t>
                </a:r>
                <a:endParaRPr lang="en-US" sz="6000" b="1" dirty="0"/>
              </a:p>
            </p:txBody>
          </p:sp>
          <p:sp>
            <p:nvSpPr>
              <p:cNvPr id="118" name="Rounded Rectangle 117"/>
              <p:cNvSpPr/>
              <p:nvPr/>
            </p:nvSpPr>
            <p:spPr>
              <a:xfrm>
                <a:off x="25999708" y="20448485"/>
                <a:ext cx="3657600" cy="2194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t>Bluetooth Connection Service</a:t>
                </a:r>
                <a:endParaRPr lang="en-US" sz="4800" b="1" dirty="0"/>
              </a:p>
            </p:txBody>
          </p:sp>
          <p:grpSp>
            <p:nvGrpSpPr>
              <p:cNvPr id="119" name="Group 104"/>
              <p:cNvGrpSpPr/>
              <p:nvPr/>
            </p:nvGrpSpPr>
            <p:grpSpPr>
              <a:xfrm rot="10800000">
                <a:off x="27311872" y="14611566"/>
                <a:ext cx="969264" cy="1046941"/>
                <a:chOff x="15576804" y="12725401"/>
                <a:chExt cx="969264" cy="1046941"/>
              </a:xfrm>
            </p:grpSpPr>
            <p:sp>
              <p:nvSpPr>
                <p:cNvPr id="126" name="Down Arrow 125"/>
                <p:cNvSpPr/>
                <p:nvPr/>
              </p:nvSpPr>
              <p:spPr>
                <a:xfrm>
                  <a:off x="15576804" y="12725401"/>
                  <a:ext cx="484632" cy="104694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7" name="Down Arrow 126"/>
                <p:cNvSpPr/>
                <p:nvPr/>
              </p:nvSpPr>
              <p:spPr>
                <a:xfrm rot="10800000">
                  <a:off x="16061436" y="12725401"/>
                  <a:ext cx="484632" cy="1046940"/>
                </a:xfrm>
                <a:prstGeom prst="downArrow">
                  <a:avLst/>
                </a:prstGeom>
                <a:gradFill>
                  <a:gsLst>
                    <a:gs pos="0">
                      <a:schemeClr val="accent6">
                        <a:lumMod val="50000"/>
                      </a:schemeClr>
                    </a:gs>
                    <a:gs pos="80000">
                      <a:schemeClr val="accent6">
                        <a:lumMod val="75000"/>
                      </a:schemeClr>
                    </a:gs>
                    <a:gs pos="100000">
                      <a:schemeClr val="accent6">
                        <a:lumMod val="60000"/>
                        <a:lumOff val="40000"/>
                      </a:schemeClr>
                    </a:gs>
                  </a:gsLst>
                </a:gra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20" name="Group 105"/>
              <p:cNvGrpSpPr/>
              <p:nvPr/>
            </p:nvGrpSpPr>
            <p:grpSpPr>
              <a:xfrm rot="10800000">
                <a:off x="27311871" y="16572906"/>
                <a:ext cx="969264" cy="1046941"/>
                <a:chOff x="15576804" y="12725401"/>
                <a:chExt cx="969264" cy="1046941"/>
              </a:xfrm>
            </p:grpSpPr>
            <p:sp>
              <p:nvSpPr>
                <p:cNvPr id="124" name="Down Arrow 123"/>
                <p:cNvSpPr/>
                <p:nvPr/>
              </p:nvSpPr>
              <p:spPr>
                <a:xfrm>
                  <a:off x="15576804" y="12725401"/>
                  <a:ext cx="484632" cy="104694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5" name="Down Arrow 124"/>
                <p:cNvSpPr/>
                <p:nvPr/>
              </p:nvSpPr>
              <p:spPr>
                <a:xfrm rot="10800000">
                  <a:off x="16061436" y="12725401"/>
                  <a:ext cx="484632" cy="1046940"/>
                </a:xfrm>
                <a:prstGeom prst="downArrow">
                  <a:avLst/>
                </a:prstGeom>
                <a:gradFill>
                  <a:gsLst>
                    <a:gs pos="0">
                      <a:schemeClr val="accent6">
                        <a:lumMod val="50000"/>
                      </a:schemeClr>
                    </a:gs>
                    <a:gs pos="80000">
                      <a:schemeClr val="accent6">
                        <a:lumMod val="75000"/>
                      </a:schemeClr>
                    </a:gs>
                    <a:gs pos="100000">
                      <a:schemeClr val="accent6">
                        <a:lumMod val="60000"/>
                        <a:lumOff val="40000"/>
                      </a:schemeClr>
                    </a:gs>
                  </a:gsLst>
                </a:gra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21" name="Group 108"/>
              <p:cNvGrpSpPr/>
              <p:nvPr/>
            </p:nvGrpSpPr>
            <p:grpSpPr>
              <a:xfrm rot="10800000">
                <a:off x="27311870" y="19357207"/>
                <a:ext cx="969264" cy="1046941"/>
                <a:chOff x="15576804" y="12725401"/>
                <a:chExt cx="969264" cy="1046941"/>
              </a:xfrm>
            </p:grpSpPr>
            <p:sp>
              <p:nvSpPr>
                <p:cNvPr id="122" name="Down Arrow 121"/>
                <p:cNvSpPr/>
                <p:nvPr/>
              </p:nvSpPr>
              <p:spPr>
                <a:xfrm>
                  <a:off x="15576804" y="12725401"/>
                  <a:ext cx="484632" cy="104694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3" name="Down Arrow 122"/>
                <p:cNvSpPr/>
                <p:nvPr/>
              </p:nvSpPr>
              <p:spPr>
                <a:xfrm rot="10800000">
                  <a:off x="16061436" y="12725401"/>
                  <a:ext cx="484632" cy="1046940"/>
                </a:xfrm>
                <a:prstGeom prst="downArrow">
                  <a:avLst/>
                </a:prstGeom>
                <a:gradFill>
                  <a:gsLst>
                    <a:gs pos="0">
                      <a:schemeClr val="accent6">
                        <a:lumMod val="50000"/>
                      </a:schemeClr>
                    </a:gs>
                    <a:gs pos="80000">
                      <a:schemeClr val="accent6">
                        <a:lumMod val="75000"/>
                      </a:schemeClr>
                    </a:gs>
                    <a:gs pos="100000">
                      <a:schemeClr val="accent6">
                        <a:lumMod val="60000"/>
                        <a:lumOff val="40000"/>
                      </a:schemeClr>
                    </a:gs>
                  </a:gsLst>
                </a:gra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sp>
          <p:nvSpPr>
            <p:cNvPr id="128" name="TextBox 127"/>
            <p:cNvSpPr txBox="1"/>
            <p:nvPr/>
          </p:nvSpPr>
          <p:spPr>
            <a:xfrm>
              <a:off x="25956883" y="13060320"/>
              <a:ext cx="3684917" cy="769441"/>
            </a:xfrm>
            <a:prstGeom prst="rect">
              <a:avLst/>
            </a:prstGeom>
            <a:noFill/>
          </p:spPr>
          <p:txBody>
            <a:bodyPr wrap="square" rtlCol="0">
              <a:spAutoFit/>
            </a:bodyPr>
            <a:lstStyle/>
            <a:p>
              <a:pPr algn="ctr"/>
              <a:r>
                <a:rPr lang="en-US" sz="4400" dirty="0" smtClean="0">
                  <a:solidFill>
                    <a:schemeClr val="bg1"/>
                  </a:solidFill>
                </a:rPr>
                <a:t>Player 2</a:t>
              </a:r>
              <a:endParaRPr lang="en-US" sz="4400" dirty="0">
                <a:solidFill>
                  <a:schemeClr val="bg1"/>
                </a:solidFill>
              </a:endParaRPr>
            </a:p>
          </p:txBody>
        </p:sp>
        <p:sp>
          <p:nvSpPr>
            <p:cNvPr id="130" name="TextBox 129"/>
            <p:cNvSpPr txBox="1"/>
            <p:nvPr/>
          </p:nvSpPr>
          <p:spPr>
            <a:xfrm>
              <a:off x="17837831" y="13097000"/>
              <a:ext cx="8202470" cy="7848302"/>
            </a:xfrm>
            <a:prstGeom prst="rect">
              <a:avLst/>
            </a:prstGeom>
            <a:noFill/>
          </p:spPr>
          <p:txBody>
            <a:bodyPr wrap="square" rtlCol="0">
              <a:spAutoFit/>
            </a:bodyPr>
            <a:lstStyle/>
            <a:p>
              <a:pPr>
                <a:buFont typeface="Arial" pitchFamily="34" charset="0"/>
                <a:buChar char="•"/>
              </a:pPr>
              <a:r>
                <a:rPr lang="en-US" sz="3600" dirty="0" smtClean="0">
                  <a:solidFill>
                    <a:schemeClr val="bg1"/>
                  </a:solidFill>
                </a:rPr>
                <a:t>At the world level, each device handles the drawing of the playing field.</a:t>
              </a:r>
            </a:p>
            <a:p>
              <a:pPr>
                <a:buFont typeface="Arial" pitchFamily="34" charset="0"/>
                <a:buChar char="•"/>
              </a:pPr>
              <a:r>
                <a:rPr lang="en-US" sz="3600" dirty="0" smtClean="0">
                  <a:solidFill>
                    <a:schemeClr val="bg1"/>
                  </a:solidFill>
                </a:rPr>
                <a:t>At the game level, each device is responsible for timekeeping, advancing game objects, and receiving events, both local and those created by the other device.</a:t>
              </a:r>
            </a:p>
            <a:p>
              <a:pPr>
                <a:buFont typeface="Arial" pitchFamily="34" charset="0"/>
                <a:buChar char="•"/>
              </a:pPr>
              <a:r>
                <a:rPr lang="en-US" sz="3600" dirty="0" smtClean="0">
                  <a:solidFill>
                    <a:schemeClr val="bg1"/>
                  </a:solidFill>
                </a:rPr>
                <a:t>At the network level, message handling, creating takes place.  The interface also controls the inner workings of the Bluetooth radio.</a:t>
              </a:r>
            </a:p>
            <a:p>
              <a:pPr>
                <a:buFont typeface="Arial" pitchFamily="34" charset="0"/>
                <a:buChar char="•"/>
              </a:pPr>
              <a:r>
                <a:rPr lang="en-US" sz="3600" dirty="0" smtClean="0">
                  <a:solidFill>
                    <a:schemeClr val="bg1"/>
                  </a:solidFill>
                </a:rPr>
                <a:t>At the </a:t>
              </a:r>
              <a:r>
                <a:rPr lang="en-US" sz="3600" dirty="0" err="1" smtClean="0">
                  <a:solidFill>
                    <a:schemeClr val="bg1"/>
                  </a:solidFill>
                </a:rPr>
                <a:t>bluetooth</a:t>
              </a:r>
              <a:r>
                <a:rPr lang="en-US" sz="3600" dirty="0" smtClean="0">
                  <a:solidFill>
                    <a:schemeClr val="bg1"/>
                  </a:solidFill>
                </a:rPr>
                <a:t> level, messages are sent and receive and passed along to the network interface.</a:t>
              </a:r>
            </a:p>
          </p:txBody>
        </p:sp>
        <p:sp>
          <p:nvSpPr>
            <p:cNvPr id="131" name="TextBox 130"/>
            <p:cNvSpPr txBox="1"/>
            <p:nvPr/>
          </p:nvSpPr>
          <p:spPr>
            <a:xfrm>
              <a:off x="13716000" y="22643045"/>
              <a:ext cx="16459200" cy="830997"/>
            </a:xfrm>
            <a:prstGeom prst="rect">
              <a:avLst/>
            </a:prstGeom>
            <a:noFill/>
          </p:spPr>
          <p:txBody>
            <a:bodyPr wrap="square" rtlCol="0">
              <a:spAutoFit/>
            </a:bodyPr>
            <a:lstStyle/>
            <a:p>
              <a:pPr algn="ctr"/>
              <a:r>
                <a:rPr lang="en-US" sz="2400" dirty="0" smtClean="0">
                  <a:solidFill>
                    <a:schemeClr val="bg1"/>
                  </a:solidFill>
                </a:rPr>
                <a:t>Green arrows indicate messages from Player 1 to </a:t>
              </a:r>
              <a:r>
                <a:rPr lang="en-US" sz="2400" dirty="0">
                  <a:solidFill>
                    <a:schemeClr val="bg1"/>
                  </a:solidFill>
                </a:rPr>
                <a:t>P</a:t>
              </a:r>
              <a:r>
                <a:rPr lang="en-US" sz="2400" dirty="0" smtClean="0">
                  <a:solidFill>
                    <a:schemeClr val="bg1"/>
                  </a:solidFill>
                </a:rPr>
                <a:t>layer 2.</a:t>
              </a:r>
              <a:br>
                <a:rPr lang="en-US" sz="2400" dirty="0" smtClean="0">
                  <a:solidFill>
                    <a:schemeClr val="bg1"/>
                  </a:solidFill>
                </a:rPr>
              </a:br>
              <a:r>
                <a:rPr lang="en-US" sz="2400" dirty="0" smtClean="0">
                  <a:solidFill>
                    <a:schemeClr val="bg1"/>
                  </a:solidFill>
                </a:rPr>
                <a:t>Orange arrows indicate messages from Player 2 to Player 1</a:t>
              </a:r>
              <a:endParaRPr lang="en-US" sz="2400" dirty="0">
                <a:solidFill>
                  <a:schemeClr val="bg1"/>
                </a:solidFill>
              </a:endParaRPr>
            </a:p>
          </p:txBody>
        </p:sp>
        <p:grpSp>
          <p:nvGrpSpPr>
            <p:cNvPr id="141" name="Group 108"/>
            <p:cNvGrpSpPr/>
            <p:nvPr/>
          </p:nvGrpSpPr>
          <p:grpSpPr>
            <a:xfrm rot="16200000">
              <a:off x="21433023" y="17307286"/>
              <a:ext cx="969264" cy="8245296"/>
              <a:chOff x="15576804" y="12725401"/>
              <a:chExt cx="969264" cy="1046941"/>
            </a:xfrm>
          </p:grpSpPr>
          <p:sp>
            <p:nvSpPr>
              <p:cNvPr id="142" name="Down Arrow 141"/>
              <p:cNvSpPr/>
              <p:nvPr/>
            </p:nvSpPr>
            <p:spPr>
              <a:xfrm>
                <a:off x="15576804" y="12725401"/>
                <a:ext cx="484632" cy="1046941"/>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3" name="Down Arrow 142"/>
              <p:cNvSpPr/>
              <p:nvPr/>
            </p:nvSpPr>
            <p:spPr>
              <a:xfrm rot="10800000">
                <a:off x="16061436" y="12725401"/>
                <a:ext cx="484632" cy="1046940"/>
              </a:xfrm>
              <a:prstGeom prst="downArrow">
                <a:avLst/>
              </a:prstGeom>
              <a:gradFill>
                <a:gsLst>
                  <a:gs pos="0">
                    <a:schemeClr val="accent6">
                      <a:lumMod val="50000"/>
                    </a:schemeClr>
                  </a:gs>
                  <a:gs pos="80000">
                    <a:schemeClr val="accent6">
                      <a:lumMod val="75000"/>
                    </a:schemeClr>
                  </a:gs>
                  <a:gs pos="100000">
                    <a:schemeClr val="accent6">
                      <a:lumMod val="60000"/>
                      <a:lumOff val="40000"/>
                    </a:schemeClr>
                  </a:gs>
                </a:gsLst>
              </a:gradFill>
              <a:ln>
                <a:solidFill>
                  <a:schemeClr val="accent6">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sp>
        <p:nvSpPr>
          <p:cNvPr id="149" name="Rectangle 148"/>
          <p:cNvSpPr/>
          <p:nvPr/>
        </p:nvSpPr>
        <p:spPr>
          <a:xfrm>
            <a:off x="13716000" y="23408640"/>
            <a:ext cx="16459200" cy="52120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13830113" y="24384000"/>
            <a:ext cx="7848599" cy="3416320"/>
          </a:xfrm>
          <a:prstGeom prst="rect">
            <a:avLst/>
          </a:prstGeom>
          <a:noFill/>
        </p:spPr>
        <p:txBody>
          <a:bodyPr wrap="square" rtlCol="0">
            <a:spAutoFit/>
          </a:bodyPr>
          <a:lstStyle/>
          <a:p>
            <a:r>
              <a:rPr lang="en-US" sz="3600" dirty="0" smtClean="0">
                <a:solidFill>
                  <a:schemeClr val="bg1"/>
                </a:solidFill>
              </a:rPr>
              <a:t>Game screenshot demonstrating the effects of a uncompensated, late message. The green circle indicates where the bullet appears to be, and the orange circle indicates where it actually is. The bullet’s path is also </a:t>
            </a:r>
            <a:r>
              <a:rPr lang="en-US" sz="3600" dirty="0" smtClean="0">
                <a:solidFill>
                  <a:schemeClr val="bg1"/>
                </a:solidFill>
              </a:rPr>
              <a:t>drawn.</a:t>
            </a:r>
            <a:endParaRPr lang="en-US" sz="3600" dirty="0">
              <a:solidFill>
                <a:schemeClr val="bg1"/>
              </a:solidFill>
            </a:endParaRPr>
          </a:p>
        </p:txBody>
      </p:sp>
      <p:pic>
        <p:nvPicPr>
          <p:cNvPr id="1030" name="Picture 6" descr="I:\poster\gameplay_modified.png"/>
          <p:cNvPicPr>
            <a:picLocks noChangeAspect="1" noChangeArrowheads="1"/>
          </p:cNvPicPr>
          <p:nvPr/>
        </p:nvPicPr>
        <p:blipFill>
          <a:blip r:embed="rId6" cstate="print"/>
          <a:srcRect/>
          <a:stretch>
            <a:fillRect/>
          </a:stretch>
        </p:blipFill>
        <p:spPr bwMode="auto">
          <a:xfrm>
            <a:off x="21945600" y="23591520"/>
            <a:ext cx="8075938" cy="484632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490</Words>
  <Application>Microsoft Macintosh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xergm</dc:creator>
  <cp:lastModifiedBy>computersci</cp:lastModifiedBy>
  <cp:revision>27</cp:revision>
  <dcterms:created xsi:type="dcterms:W3CDTF">2011-07-26T02:03:59Z</dcterms:created>
  <dcterms:modified xsi:type="dcterms:W3CDTF">2011-07-26T14:18:04Z</dcterms:modified>
</cp:coreProperties>
</file>